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256" r:id="rId2"/>
    <p:sldId id="661" r:id="rId3"/>
    <p:sldId id="635" r:id="rId4"/>
    <p:sldId id="639" r:id="rId5"/>
    <p:sldId id="652" r:id="rId6"/>
    <p:sldId id="654" r:id="rId7"/>
    <p:sldId id="670" r:id="rId8"/>
    <p:sldId id="669" r:id="rId9"/>
    <p:sldId id="588" r:id="rId10"/>
    <p:sldId id="657" r:id="rId11"/>
    <p:sldId id="685" r:id="rId12"/>
    <p:sldId id="682" r:id="rId13"/>
    <p:sldId id="681" r:id="rId14"/>
    <p:sldId id="683" r:id="rId15"/>
    <p:sldId id="684" r:id="rId16"/>
    <p:sldId id="672" r:id="rId17"/>
    <p:sldId id="647" r:id="rId18"/>
    <p:sldId id="648" r:id="rId19"/>
    <p:sldId id="649" r:id="rId20"/>
    <p:sldId id="650" r:id="rId21"/>
    <p:sldId id="651" r:id="rId22"/>
    <p:sldId id="677" r:id="rId23"/>
    <p:sldId id="678" r:id="rId24"/>
    <p:sldId id="658" r:id="rId25"/>
    <p:sldId id="659" r:id="rId26"/>
    <p:sldId id="638" r:id="rId27"/>
    <p:sldId id="660" r:id="rId28"/>
    <p:sldId id="679" r:id="rId29"/>
    <p:sldId id="662" r:id="rId30"/>
    <p:sldId id="663" r:id="rId31"/>
    <p:sldId id="664" r:id="rId32"/>
    <p:sldId id="665" r:id="rId33"/>
    <p:sldId id="666" r:id="rId34"/>
    <p:sldId id="667" r:id="rId35"/>
    <p:sldId id="668" r:id="rId36"/>
    <p:sldId id="686" r:id="rId37"/>
    <p:sldId id="687" r:id="rId38"/>
    <p:sldId id="688" r:id="rId39"/>
    <p:sldId id="689" r:id="rId40"/>
    <p:sldId id="690" r:id="rId41"/>
    <p:sldId id="691" r:id="rId42"/>
    <p:sldId id="692" r:id="rId43"/>
    <p:sldId id="693" r:id="rId44"/>
    <p:sldId id="694" r:id="rId45"/>
    <p:sldId id="695" r:id="rId46"/>
    <p:sldId id="696" r:id="rId47"/>
    <p:sldId id="697" r:id="rId48"/>
    <p:sldId id="698" r:id="rId49"/>
    <p:sldId id="699" r:id="rId50"/>
    <p:sldId id="700" r:id="rId51"/>
    <p:sldId id="701" r:id="rId52"/>
    <p:sldId id="702" r:id="rId53"/>
    <p:sldId id="703" r:id="rId54"/>
    <p:sldId id="704"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B2B2"/>
    <a:srgbClr val="A163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76389" autoAdjust="0"/>
  </p:normalViewPr>
  <p:slideViewPr>
    <p:cSldViewPr snapToGrid="0" snapToObjects="1">
      <p:cViewPr varScale="1">
        <p:scale>
          <a:sx n="77" d="100"/>
          <a:sy n="77" d="100"/>
        </p:scale>
        <p:origin x="-1120"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2/15/16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2/15/16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multiples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a:t>
            </a:fld>
            <a:endParaRPr lang="en-US"/>
          </a:p>
        </p:txBody>
      </p:sp>
    </p:spTree>
    <p:extLst>
      <p:ext uri="{BB962C8B-B14F-4D97-AF65-F5344CB8AC3E}">
        <p14:creationId xmlns:p14="http://schemas.microsoft.com/office/powerpoint/2010/main" val="1415482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darker?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t>
            </a:r>
            <a:r>
              <a:rPr lang="en-US" smtClean="0"/>
              <a:t>is darker?</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t>
            </a:r>
            <a:r>
              <a:rPr lang="en-US" smtClean="0"/>
              <a:t>is darker?</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Proximity</a:t>
            </a:r>
            <a:r>
              <a:rPr lang="en-US" baseline="0" dirty="0" smtClean="0"/>
              <a:t> trumps similarity (color) while box (common region/enclosure) trumps proximity</a:t>
            </a:r>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&amp; the line &amp; curve trump the similarity: Principal of continuity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1391652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Chunks can vary in size</a:t>
            </a:r>
          </a:p>
          <a:p>
            <a:r>
              <a:rPr lang="en-US" dirty="0" smtClean="0"/>
              <a:t>VERY</a:t>
            </a:r>
            <a:r>
              <a:rPr lang="en-US" baseline="0" dirty="0" smtClean="0"/>
              <a:t> good at recognizing the familiar</a:t>
            </a:r>
          </a:p>
          <a:p>
            <a:pPr lvl="1"/>
            <a:r>
              <a:rPr lang="en-US" sz="2000" dirty="0" smtClean="0">
                <a:latin typeface="Geneva" charset="0"/>
                <a:ea typeface="ＭＳ Ｐゴシック" charset="0"/>
              </a:rPr>
              <a:t>e.g. remembering images</a:t>
            </a:r>
          </a:p>
          <a:p>
            <a:endParaRPr lang="en-US" dirty="0" smtClean="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313787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causes of breast cancer: http://</a:t>
            </a:r>
            <a:r>
              <a:rPr lang="en-US" dirty="0" err="1" smtClean="0"/>
              <a:t>www.cabreastcancer.org</a:t>
            </a:r>
            <a:r>
              <a:rPr lang="en-US" dirty="0" smtClean="0"/>
              <a:t>/causes/</a:t>
            </a:r>
          </a:p>
        </p:txBody>
      </p:sp>
      <p:sp>
        <p:nvSpPr>
          <p:cNvPr id="4" name="Slide Number Placeholder 3"/>
          <p:cNvSpPr>
            <a:spLocks noGrp="1"/>
          </p:cNvSpPr>
          <p:nvPr>
            <p:ph type="sldNum" sz="quarter" idx="10"/>
          </p:nvPr>
        </p:nvSpPr>
        <p:spPr/>
        <p:txBody>
          <a:bodyPr/>
          <a:lstStyle/>
          <a:p>
            <a:fld id="{FD66F34B-9C4D-8640-BB34-4C24A79C9FFB}" type="slidenum">
              <a:rPr lang="en-US" smtClean="0"/>
              <a:t>4</a:t>
            </a:fld>
            <a:endParaRPr lang="en-US"/>
          </a:p>
        </p:txBody>
      </p:sp>
    </p:spTree>
    <p:extLst>
      <p:ext uri="{BB962C8B-B14F-4D97-AF65-F5344CB8AC3E}">
        <p14:creationId xmlns:p14="http://schemas.microsoft.com/office/powerpoint/2010/main" val="1960977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 II III IV </a:t>
            </a:r>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endParaRPr lang="en-US" dirty="0" smtClean="0">
              <a:effectLst/>
            </a:endParaRPr>
          </a:p>
          <a:p>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endParaRPr lang="en-US" dirty="0" smtClean="0">
              <a:effectLst/>
            </a:endParaRPr>
          </a:p>
          <a:p>
            <a:r>
              <a:rPr lang="en-US" sz="1200" b="0" kern="1200" dirty="0" err="1" smtClean="0">
                <a:solidFill>
                  <a:schemeClr val="tx1"/>
                </a:solidFill>
                <a:effectLst/>
                <a:latin typeface="+mn-lt"/>
                <a:ea typeface="+mn-ea"/>
                <a:cs typeface="+mn-cs"/>
              </a:rPr>
              <a:t>xy</a:t>
            </a:r>
            <a:r>
              <a:rPr lang="en-US" sz="1200" b="0" kern="1200" dirty="0" smtClean="0">
                <a:solidFill>
                  <a:schemeClr val="tx1"/>
                </a:solidFill>
                <a:effectLst/>
                <a:latin typeface="+mn-lt"/>
                <a:ea typeface="+mn-ea"/>
                <a:cs typeface="+mn-cs"/>
              </a:rPr>
              <a:t> </a:t>
            </a:r>
            <a:endParaRPr lang="en-US" dirty="0" smtClean="0">
              <a:effectLst/>
            </a:endParaRPr>
          </a:p>
          <a:p>
            <a:r>
              <a:rPr lang="en-US" sz="1200" b="0" kern="1200" dirty="0" smtClean="0">
                <a:solidFill>
                  <a:schemeClr val="tx1"/>
                </a:solidFill>
                <a:effectLst/>
                <a:latin typeface="+mn-lt"/>
                <a:ea typeface="+mn-ea"/>
                <a:cs typeface="+mn-cs"/>
              </a:rPr>
              <a:t>10.00 8.04 8.00 6.95 13.00 7.58 9.00 8.81 11.00 8.33 14.00 9.96 6.00 7.24 4.00 4.26 </a:t>
            </a:r>
            <a:endParaRPr lang="en-US" dirty="0" smtClean="0">
              <a:effectLst/>
            </a:endParaRPr>
          </a:p>
          <a:p>
            <a:r>
              <a:rPr lang="en-US" sz="1200" b="0" kern="1200" dirty="0" smtClean="0">
                <a:solidFill>
                  <a:schemeClr val="tx1"/>
                </a:solidFill>
                <a:effectLst/>
                <a:latin typeface="+mn-lt"/>
                <a:ea typeface="+mn-ea"/>
                <a:cs typeface="+mn-cs"/>
              </a:rPr>
              <a:t>12.00 10.84 7.00 4.82 5.00 5.68 </a:t>
            </a:r>
            <a:endParaRPr lang="en-US" dirty="0" smtClean="0">
              <a:effectLst/>
            </a:endParaRPr>
          </a:p>
          <a:p>
            <a:r>
              <a:rPr lang="en-US" sz="1200" b="0" kern="1200" dirty="0" smtClean="0">
                <a:solidFill>
                  <a:schemeClr val="tx1"/>
                </a:solidFill>
                <a:effectLst/>
                <a:latin typeface="+mn-lt"/>
                <a:ea typeface="+mn-ea"/>
                <a:cs typeface="+mn-cs"/>
              </a:rPr>
              <a:t>10.00 9.14 10.00 7.46 8.00 8.00 8.14 8.00 6.77 8.00 13.00 8.74 13.00 12.74 8.00 9.00 8.77 9.00 7.11 8.00 11.00 9.26 11.00 7.81 8.00 14.00 8.10 14.00 8.84 8.00 6.00 6.13 6.00 6.08 8.00 </a:t>
            </a:r>
            <a:endParaRPr lang="en-US" dirty="0" smtClean="0">
              <a:effectLst/>
            </a:endParaRPr>
          </a:p>
          <a:p>
            <a:r>
              <a:rPr lang="en-US" sz="1200" b="0" kern="1200" dirty="0" smtClean="0">
                <a:solidFill>
                  <a:schemeClr val="tx1"/>
                </a:solidFill>
                <a:effectLst/>
                <a:latin typeface="+mn-lt"/>
                <a:ea typeface="+mn-ea"/>
                <a:cs typeface="+mn-cs"/>
              </a:rPr>
              <a:t>4.00 3.10 4.00 5.39 19.00 12.00 9.13 12.00 8.15 8.00 7.00 7.26 7.00 6.42 8.00 5.00 4.74 5.00 5.73 8.00 </a:t>
            </a:r>
            <a:endParaRPr lang="en-US" dirty="0" smtClean="0">
              <a:effectLst/>
            </a:endParaRPr>
          </a:p>
          <a:p>
            <a:r>
              <a:rPr lang="en-US" sz="1200" b="0" kern="1200" dirty="0" smtClean="0">
                <a:solidFill>
                  <a:schemeClr val="tx1"/>
                </a:solidFill>
                <a:effectLst/>
                <a:latin typeface="+mn-lt"/>
                <a:ea typeface="+mn-ea"/>
                <a:cs typeface="+mn-cs"/>
              </a:rPr>
              <a:t>6.58 5.76 7.71 8.84 8.47 7.04 5.25 12.50 5.56 7.91 6.89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410187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Wrong type of chart;</a:t>
            </a:r>
            <a:r>
              <a:rPr lang="en-US" baseline="0" dirty="0" smtClean="0"/>
              <a:t> </a:t>
            </a:r>
          </a:p>
          <a:p>
            <a:r>
              <a:rPr lang="en-US" dirty="0" smtClean="0"/>
              <a:t>Wrong</a:t>
            </a:r>
            <a:r>
              <a:rPr lang="en-US" baseline="0" dirty="0" smtClean="0"/>
              <a:t> title: doesn’t map to a visual query involving comparison</a:t>
            </a:r>
          </a:p>
          <a:p>
            <a:r>
              <a:rPr lang="en-US" baseline="0" dirty="0" smtClean="0"/>
              <a:t>Too much data</a:t>
            </a:r>
          </a:p>
          <a:p>
            <a:r>
              <a:rPr lang="en-US" baseline="0" dirty="0" smtClean="0"/>
              <a:t>Shouldn’t be sorted alphabetically</a:t>
            </a:r>
          </a:p>
          <a:p>
            <a:r>
              <a:rPr lang="en-US" baseline="0" dirty="0" smtClean="0"/>
              <a:t>Too many different things (reduce to WM)</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Burger</a:t>
            </a:r>
            <a:r>
              <a:rPr lang="en-US" baseline="0" dirty="0" smtClean="0"/>
              <a:t> king is only 3 x </a:t>
            </a:r>
            <a:r>
              <a:rPr lang="en-US" baseline="0" dirty="0" err="1" smtClean="0"/>
              <a:t>starbucks</a:t>
            </a:r>
            <a:r>
              <a:rPr lang="en-US" baseline="0" dirty="0" smtClean="0"/>
              <a:t> but has 9x the area. People visually favor area over (e.g.) height.</a:t>
            </a:r>
            <a:br>
              <a:rPr lang="en-US" baseline="0" dirty="0" smtClean="0"/>
            </a:br>
            <a:r>
              <a:rPr lang="en-US" baseline="0" dirty="0" smtClean="0"/>
              <a:t> Also … chart junk!! Not helping with interpretation…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37</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Shouldn’t even be a chart – table would be better here. Not actually displaying numerical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Nonstandard y axis divisions</a:t>
            </a:r>
            <a:br>
              <a:rPr lang="en-US" dirty="0" smtClean="0"/>
            </a:br>
            <a:r>
              <a:rPr lang="en-US" dirty="0" smtClean="0"/>
              <a:t>No</a:t>
            </a:r>
            <a:r>
              <a:rPr lang="en-US" baseline="0" dirty="0" smtClean="0"/>
              <a:t> real numerical data here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axis doesn’t start at 0 ….</a:t>
            </a:r>
          </a:p>
          <a:p>
            <a:r>
              <a:rPr lang="en-US" dirty="0" smtClean="0"/>
              <a:t>Also </a:t>
            </a:r>
            <a:r>
              <a:rPr lang="en-US" dirty="0" err="1" smtClean="0"/>
              <a:t>arbrarily</a:t>
            </a:r>
            <a:r>
              <a:rPr lang="en-US" baseline="0" dirty="0" smtClean="0"/>
              <a:t> selected months from 3 different years (arrests have actually gone down since 2008)</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810948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Overly complex</a:t>
            </a:r>
          </a:p>
          <a:p>
            <a:r>
              <a:rPr lang="en-US" dirty="0" smtClean="0"/>
              <a:t>Legend far from details(more time consuming to process)</a:t>
            </a:r>
          </a:p>
          <a:p>
            <a:r>
              <a:rPr lang="en-US" dirty="0" smtClean="0"/>
              <a:t>Region</a:t>
            </a:r>
            <a:r>
              <a:rPr lang="en-US" baseline="0" dirty="0" smtClean="0"/>
              <a:t> around graph emphasized</a:t>
            </a:r>
          </a:p>
          <a:p>
            <a:r>
              <a:rPr lang="en-US" baseline="0" dirty="0" smtClean="0"/>
              <a:t>Y axis doesn’t start at 0</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Improved</a:t>
            </a:r>
            <a:r>
              <a:rPr lang="en-US" baseline="0" dirty="0" smtClean="0"/>
              <a:t> &amp; Simplified</a:t>
            </a:r>
          </a:p>
          <a:p>
            <a:r>
              <a:rPr lang="en-US" baseline="0" dirty="0" smtClean="0"/>
              <a:t>More information (seasons &amp; freezing point)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42</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fast</a:t>
            </a:r>
          </a:p>
          <a:p>
            <a:r>
              <a:rPr lang="en-US" dirty="0" smtClean="0"/>
              <a:t>Recognition only</a:t>
            </a:r>
          </a:p>
          <a:p>
            <a:r>
              <a:rPr lang="en-US" dirty="0" smtClean="0"/>
              <a:t>Only good at some things… things you want to stand out should use these capabilities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3137873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Gates liked: I love this graph because it shows that while the number of people dying from communicable diseases is still far too high, those numbers continue to come down. In fact, fewer kids are dying, more kids are going to school and more diseases are on their way to being eliminated. But there remains much to do to cut down the deaths in that yellow block even more dramatically. We have the solutions. But we need to keep up the support where they're being deployed, and pressure to get them into places where they're desperately needed.</a:t>
            </a:r>
          </a:p>
          <a:p>
            <a:endParaRPr lang="en-US" dirty="0" smtClean="0"/>
          </a:p>
          <a:p>
            <a:r>
              <a:rPr lang="en-US" dirty="0" smtClean="0"/>
              <a:t>Key thing missing: negative </a:t>
            </a:r>
            <a:r>
              <a:rPr lang="en-US" dirty="0" err="1" smtClean="0"/>
              <a:t>vs</a:t>
            </a:r>
            <a:r>
              <a:rPr lang="en-US" dirty="0" smtClean="0"/>
              <a:t> positive change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43</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really highlights negative </a:t>
            </a:r>
            <a:r>
              <a:rPr lang="en-US" dirty="0" err="1" smtClean="0"/>
              <a:t>vs</a:t>
            </a:r>
            <a:r>
              <a:rPr lang="en-US" dirty="0" smtClean="0"/>
              <a:t> positive</a:t>
            </a:r>
          </a:p>
          <a:p>
            <a:r>
              <a:rPr lang="en-US" dirty="0" smtClean="0"/>
              <a:t>Also aggregated</a:t>
            </a:r>
            <a:r>
              <a:rPr lang="en-US" baseline="0" dirty="0" smtClean="0"/>
              <a:t> things (like different types of cancer or heart disease)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bar chart seems fine but misrepresents the truth</a:t>
            </a:r>
          </a:p>
          <a:p>
            <a:pPr marL="228600" indent="-228600">
              <a:buAutoNum type="alphaLcParenBoth"/>
            </a:pPr>
            <a:r>
              <a:rPr lang="en-US" baseline="0" dirty="0" smtClean="0"/>
              <a:t>Axis doesn’t start at 0</a:t>
            </a:r>
          </a:p>
          <a:p>
            <a:pPr marL="228600" indent="-228600">
              <a:buAutoNum type="alphaLcParenBoth"/>
            </a:pPr>
            <a:r>
              <a:rPr lang="en-US" baseline="0" dirty="0" smtClean="0"/>
              <a:t>Not a continuous range of time (look at x axis)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a:t>
            </a:r>
            <a:r>
              <a:rPr lang="en-US" baseline="0" dirty="0" smtClean="0"/>
              <a:t> clearer…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46</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 to get a sense of how different regions are performing</a:t>
            </a:r>
          </a:p>
          <a:p>
            <a:r>
              <a:rPr lang="en-US" dirty="0" smtClean="0"/>
              <a:t>-- hard to map bars to regions</a:t>
            </a:r>
          </a:p>
          <a:p>
            <a:r>
              <a:rPr lang="en-US" dirty="0" smtClean="0"/>
              <a:t>-- chart appears cluttered</a:t>
            </a:r>
          </a:p>
          <a:p>
            <a:r>
              <a:rPr lang="en-US" dirty="0" smtClean="0"/>
              <a:t>-- comparison difficult</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47</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for losses, black for gains</a:t>
            </a:r>
          </a:p>
          <a:p>
            <a:r>
              <a:rPr lang="en-US" dirty="0" smtClean="0"/>
              <a:t>Sorted!</a:t>
            </a:r>
          </a:p>
          <a:p>
            <a:r>
              <a:rPr lang="en-US" dirty="0" smtClean="0"/>
              <a:t>Minimalistic</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for losses, black for gains</a:t>
            </a:r>
          </a:p>
          <a:p>
            <a:r>
              <a:rPr lang="en-US" dirty="0" smtClean="0"/>
              <a:t>Sorted!</a:t>
            </a:r>
          </a:p>
          <a:p>
            <a:r>
              <a:rPr lang="en-US" smtClean="0"/>
              <a:t>Minimalistic</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49</a:t>
            </a:fld>
            <a:endParaRPr lang="en-US"/>
          </a:p>
        </p:txBody>
      </p:sp>
    </p:spTree>
    <p:extLst>
      <p:ext uri="{BB962C8B-B14F-4D97-AF65-F5344CB8AC3E}">
        <p14:creationId xmlns:p14="http://schemas.microsoft.com/office/powerpoint/2010/main" val="699445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preview of narrative perhaps?</a:t>
            </a:r>
          </a:p>
          <a:p>
            <a:r>
              <a:rPr lang="en-US" dirty="0" smtClean="0"/>
              <a:t>Actually</a:t>
            </a:r>
            <a:r>
              <a:rPr lang="en-US" baseline="0" dirty="0" smtClean="0"/>
              <a:t> this shows </a:t>
            </a:r>
            <a:r>
              <a:rPr lang="en-US" i="1" baseline="0" dirty="0" smtClean="0"/>
              <a:t>CHANGE in the data </a:t>
            </a:r>
            <a:r>
              <a:rPr lang="en-US" i="0" baseline="0" dirty="0" smtClean="0"/>
              <a:t>not the present state. if the unemployment rate remains unchanged at 5%, 50%, or even 100%, the monthly change in unemployment is zero. Actual unemployment is not zero, just the monthly change in unemployment.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clearly shows that unemployment increased over time and has not returned to December 2007 levels. While it is good news that monthly job losses have slowed (what the Organizing for America chart actually shows), the unemployment situation has not miraculously disappeared (what the Organizing for American chart seems to imply).</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alternative… compares last year of bush presidency and first year of </a:t>
            </a:r>
            <a:r>
              <a:rPr lang="en-US" baseline="0" dirty="0" err="1" smtClean="0"/>
              <a:t>obama</a:t>
            </a:r>
            <a:r>
              <a:rPr lang="en-US" baseline="0" dirty="0" smtClean="0"/>
              <a:t>... You can see that Obama’s are worse than bush’s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52</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fast</a:t>
            </a:r>
          </a:p>
          <a:p>
            <a:r>
              <a:rPr lang="en-US" dirty="0" smtClean="0"/>
              <a:t>Recognition only</a:t>
            </a:r>
          </a:p>
          <a:p>
            <a:r>
              <a:rPr lang="en-US" dirty="0" smtClean="0"/>
              <a:t>Only good at some things… things you want to stand out should use these capabilities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137873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 already unemployed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53</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Compares</a:t>
            </a:r>
            <a:r>
              <a:rPr lang="en-US" baseline="0" dirty="0" smtClean="0"/>
              <a:t> to other recessions</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54</a:t>
            </a:fld>
            <a:endParaRPr lang="en-US"/>
          </a:p>
        </p:txBody>
      </p:sp>
    </p:spTree>
    <p:extLst>
      <p:ext uri="{BB962C8B-B14F-4D97-AF65-F5344CB8AC3E}">
        <p14:creationId xmlns:p14="http://schemas.microsoft.com/office/powerpoint/2010/main" val="128022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09500-53E5-45E6-9754-E7C9BF60DAA5}" type="slidenum">
              <a:rPr lang="en-US"/>
              <a:pPr/>
              <a:t>9</a:t>
            </a:fld>
            <a:endParaRPr lang="en-US"/>
          </a:p>
        </p:txBody>
      </p:sp>
      <p:sp>
        <p:nvSpPr>
          <p:cNvPr id="2435074" name="Rectangle 2"/>
          <p:cNvSpPr>
            <a:spLocks noGrp="1" noRot="1" noChangeAspect="1" noChangeArrowheads="1" noTextEdit="1"/>
          </p:cNvSpPr>
          <p:nvPr>
            <p:ph type="sldImg"/>
          </p:nvPr>
        </p:nvSpPr>
        <p:spPr>
          <a:xfrm>
            <a:off x="1143000" y="685800"/>
            <a:ext cx="4573588" cy="3430588"/>
          </a:xfrm>
          <a:ln/>
        </p:spPr>
      </p:sp>
      <p:sp>
        <p:nvSpPr>
          <p:cNvPr id="2435075" name="Rectangle 3"/>
          <p:cNvSpPr>
            <a:spLocks noGrp="1" noChangeArrowheads="1"/>
          </p:cNvSpPr>
          <p:nvPr>
            <p:ph type="body" idx="1"/>
          </p:nvPr>
        </p:nvSpPr>
        <p:spPr>
          <a:xfrm>
            <a:off x="914400" y="4343400"/>
            <a:ext cx="5029200" cy="4114800"/>
          </a:xfrm>
        </p:spPr>
        <p:txBody>
          <a:bodyPr/>
          <a:lstStyle/>
          <a:p>
            <a:r>
              <a:rPr lang="en-US" dirty="0"/>
              <a:t>Note that while size and other cues provide for quantitative comparison, color (even luminance) only provides for ordering.</a:t>
            </a:r>
          </a:p>
          <a:p>
            <a:r>
              <a:rPr lang="en-US" dirty="0"/>
              <a:t>If the goal is contrast along any of these axes, make it distinct</a:t>
            </a:r>
            <a:r>
              <a:rPr lang="en-US" dirty="0" smtClean="0"/>
              <a: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Low</a:t>
            </a:r>
            <a:r>
              <a:rPr lang="en-US" b="0" baseline="0" dirty="0" smtClean="0"/>
              <a:t> level </a:t>
            </a:r>
            <a:r>
              <a:rPr lang="en-US" b="0" dirty="0" smtClean="0"/>
              <a:t>http://</a:t>
            </a:r>
            <a:r>
              <a:rPr lang="en-US" b="0" dirty="0" err="1" smtClean="0"/>
              <a:t>vanseodesign.com</a:t>
            </a:r>
            <a:r>
              <a:rPr lang="en-US" b="0" dirty="0" smtClean="0"/>
              <a:t>/web-design/gestalt-principles-of-perception/</a:t>
            </a:r>
          </a:p>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smtClean="0">
                <a:latin typeface="Geneva" charset="0"/>
                <a:ea typeface="ＭＳ Ｐゴシック" charset="0"/>
              </a:rPr>
              <a:t>Scanning </a:t>
            </a:r>
          </a:p>
          <a:p>
            <a:pPr lvl="1"/>
            <a:r>
              <a:rPr lang="en-US" sz="2000" dirty="0" smtClean="0">
                <a:latin typeface="Geneva" charset="0"/>
                <a:ea typeface="ＭＳ Ｐゴシック" charset="0"/>
              </a:rPr>
              <a:t>Recognizing </a:t>
            </a:r>
          </a:p>
          <a:p>
            <a:pPr lvl="1"/>
            <a:r>
              <a:rPr lang="en-US" sz="2000" dirty="0" smtClean="0">
                <a:latin typeface="Geneva" charset="0"/>
                <a:ea typeface="ＭＳ Ｐゴシック" charset="0"/>
              </a:rPr>
              <a:t>Remembering images</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102768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B672078-9E70-439B-8D38-13FB52B9AE5C}" type="slidenum">
              <a:rPr lang="en-US" smtClean="0"/>
              <a:pPr/>
              <a:t>13</a:t>
            </a:fld>
            <a:endParaRPr lang="en-US"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dirty="0" smtClean="0"/>
              <a:t>separate h/s to two dimensions, luminance to the 3rd</a:t>
            </a:r>
          </a:p>
          <a:p>
            <a:pPr eaLnBrk="1" hangingPunct="1"/>
            <a:r>
              <a:rPr lang="en-US" dirty="0" smtClean="0"/>
              <a:t>more appropriate cognitively. </a:t>
            </a:r>
          </a:p>
          <a:p>
            <a:pPr eaLnBrk="1" hangingPunct="1"/>
            <a:endParaRPr lang="en-US" dirty="0" smtClean="0"/>
          </a:p>
          <a:p>
            <a:pPr eaLnBrk="1" hangingPunct="1"/>
            <a:r>
              <a:rPr lang="en-US" dirty="0" smtClean="0"/>
              <a:t>This is actually cylindrical – hue around the outside (angle) on the web value</a:t>
            </a:r>
            <a:r>
              <a:rPr lang="en-US" baseline="0" dirty="0" smtClean="0"/>
              <a:t> between 0 and 360 (red is 0, green is 120, blue </a:t>
            </a:r>
            <a:r>
              <a:rPr lang="en-US" baseline="0" smtClean="0"/>
              <a:t>is 240) </a:t>
            </a:r>
            <a:r>
              <a:rPr lang="en-US" baseline="0" dirty="0" smtClean="0"/>
              <a:t>and it’s in rainbow order)</a:t>
            </a:r>
            <a:r>
              <a:rPr lang="en-US" dirty="0" smtClean="0"/>
              <a:t>, saturation from center to edge, value is top to bottom</a:t>
            </a:r>
            <a:r>
              <a:rPr lang="en-US" baseline="0" dirty="0" smtClean="0"/>
              <a:t> </a:t>
            </a:r>
          </a:p>
          <a:p>
            <a:pPr eaLnBrk="1" hangingPunct="1"/>
            <a:endParaRPr lang="en-US" baseline="0" dirty="0" smtClean="0"/>
          </a:p>
          <a:p>
            <a:pPr eaLnBrk="1" hangingPunct="1"/>
            <a:r>
              <a:rPr lang="en-US" baseline="0" dirty="0" smtClean="0"/>
              <a:t>Also web uses HSL. Revisit?</a:t>
            </a:r>
            <a:endParaRPr lang="en-US" dirty="0" smtClean="0"/>
          </a:p>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B672078-9E70-439B-8D38-13FB52B9AE5C}" type="slidenum">
              <a:rPr lang="en-US" smtClean="0"/>
              <a:pPr/>
              <a:t>14</a:t>
            </a:fld>
            <a:endParaRPr lang="en-US"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dirty="0" smtClean="0"/>
              <a:t>separate h/s to two dimensions, luminance to the 3rd</a:t>
            </a:r>
          </a:p>
          <a:p>
            <a:pPr eaLnBrk="1" hangingPunct="1"/>
            <a:r>
              <a:rPr lang="en-US" dirty="0" smtClean="0"/>
              <a:t>more appropriate cognitively. </a:t>
            </a:r>
          </a:p>
          <a:p>
            <a:pPr eaLnBrk="1" hangingPunct="1"/>
            <a:endParaRPr lang="en-US" dirty="0" smtClean="0"/>
          </a:p>
          <a:p>
            <a:pPr eaLnBrk="1" hangingPunct="1"/>
            <a:r>
              <a:rPr lang="en-US" dirty="0" smtClean="0"/>
              <a:t>This is actually cylindrical – hue around the outside (angle) on the web value</a:t>
            </a:r>
            <a:r>
              <a:rPr lang="en-US" baseline="0" dirty="0" smtClean="0"/>
              <a:t> between 0 and 360 (red is 0, green is 120, blue </a:t>
            </a:r>
            <a:r>
              <a:rPr lang="en-US" baseline="0" smtClean="0"/>
              <a:t>is 240) </a:t>
            </a:r>
            <a:r>
              <a:rPr lang="en-US" baseline="0" dirty="0" smtClean="0"/>
              <a:t>and it’s in rainbow order)</a:t>
            </a:r>
            <a:r>
              <a:rPr lang="en-US" dirty="0" smtClean="0"/>
              <a:t>, saturation from center to edge, value is top to bottom</a:t>
            </a:r>
            <a:r>
              <a:rPr lang="en-US" baseline="0" dirty="0" smtClean="0"/>
              <a:t> </a:t>
            </a:r>
          </a:p>
          <a:p>
            <a:pPr eaLnBrk="1" hangingPunct="1"/>
            <a:endParaRPr lang="en-US" baseline="0" dirty="0" smtClean="0"/>
          </a:p>
          <a:p>
            <a:pPr eaLnBrk="1" hangingPunct="1"/>
            <a:r>
              <a:rPr lang="en-US" baseline="0" dirty="0" smtClean="0"/>
              <a:t>Also web uses HSL. Revisit?</a:t>
            </a:r>
            <a:endParaRPr lang="en-US" dirty="0" smtClean="0"/>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DB672078-9E70-439B-8D38-13FB52B9AE5C}" type="slidenum">
              <a:rPr lang="en-US" smtClean="0"/>
              <a:pPr/>
              <a:t>15</a:t>
            </a:fld>
            <a:endParaRPr lang="en-US" dirty="0"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dirty="0" smtClean="0"/>
              <a:t>separate h/s to two dimensions, luminance to the 3rd</a:t>
            </a:r>
          </a:p>
          <a:p>
            <a:pPr eaLnBrk="1" hangingPunct="1"/>
            <a:r>
              <a:rPr lang="en-US" dirty="0" smtClean="0"/>
              <a:t>more appropriate cognitively. </a:t>
            </a:r>
          </a:p>
          <a:p>
            <a:pPr eaLnBrk="1" hangingPunct="1"/>
            <a:endParaRPr lang="en-US" dirty="0" smtClean="0"/>
          </a:p>
          <a:p>
            <a:pPr eaLnBrk="1" hangingPunct="1"/>
            <a:r>
              <a:rPr lang="en-US" dirty="0" smtClean="0"/>
              <a:t>This is actually cylindrical – hue around the outside (angle) on the web value</a:t>
            </a:r>
            <a:r>
              <a:rPr lang="en-US" baseline="0" dirty="0" smtClean="0"/>
              <a:t> between 0 and 360 (red is 0, green is 120, blue </a:t>
            </a:r>
            <a:r>
              <a:rPr lang="en-US" baseline="0" smtClean="0"/>
              <a:t>is 240) </a:t>
            </a:r>
            <a:r>
              <a:rPr lang="en-US" baseline="0" dirty="0" smtClean="0"/>
              <a:t>and it’s in rainbow order)</a:t>
            </a:r>
            <a:r>
              <a:rPr lang="en-US" dirty="0" smtClean="0"/>
              <a:t>, saturation from center to edge, value is top to bottom</a:t>
            </a:r>
            <a:r>
              <a:rPr lang="en-US" baseline="0" dirty="0" smtClean="0"/>
              <a:t> </a:t>
            </a:r>
          </a:p>
          <a:p>
            <a:pPr eaLnBrk="1" hangingPunct="1"/>
            <a:endParaRPr lang="en-US" baseline="0" dirty="0" smtClean="0"/>
          </a:p>
          <a:p>
            <a:pPr eaLnBrk="1" hangingPunct="1"/>
            <a:r>
              <a:rPr lang="en-US" baseline="0" dirty="0" smtClean="0"/>
              <a:t>Also web uses HSL. Revisit?</a:t>
            </a:r>
            <a:endParaRPr lang="en-US" dirty="0" smtClean="0"/>
          </a:p>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2/15/16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12192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5181600" y="2514600"/>
            <a:ext cx="38100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64613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2/15/16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2/15/16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2/15/16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jpe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https://www.perceptualedge.com/example8.php" TargetMode="External"/><Relationship Id="rId4" Type="http://schemas.openxmlformats.org/officeDocument/2006/relationships/hyperlink" Target="https://www.perceptualedge.com/example15.php" TargetMode="External"/><Relationship Id="rId5" Type="http://schemas.openxmlformats.org/officeDocument/2006/relationships/hyperlink" Target="https://www.smashingmagazine.com/2011/10/the-dos-and-donts-of-infographic-design-revisited/"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latin typeface="Geneva" charset="0"/>
                <a:ea typeface="ＭＳ Ｐゴシック" charset="0"/>
                <a:cs typeface="ＭＳ Ｐゴシック" charset="0"/>
              </a:rPr>
              <a:t>Information </a:t>
            </a:r>
            <a:r>
              <a:rPr lang="en-US" dirty="0" smtClean="0">
                <a:latin typeface="Geneva" charset="0"/>
                <a:ea typeface="ＭＳ Ｐゴシック" charset="0"/>
                <a:cs typeface="ＭＳ Ｐゴシック" charset="0"/>
              </a:rPr>
              <a:t>Perception</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a:xfrm>
            <a:off x="925513" y="5372760"/>
            <a:ext cx="7250112" cy="539750"/>
          </a:xfrm>
        </p:spPr>
        <p:txBody>
          <a:bodyPr/>
          <a:lstStyle/>
          <a:p>
            <a:r>
              <a:rPr lang="en-US" dirty="0" smtClean="0"/>
              <a:t>The Data Pipeline; HCII; Spring 2014</a:t>
            </a:r>
          </a:p>
          <a:p>
            <a:r>
              <a:rPr lang="en-US" dirty="0">
                <a:latin typeface="Geneva" charset="0"/>
                <a:ea typeface="ＭＳ Ｐゴシック" charset="0"/>
                <a:cs typeface="ＭＳ Ｐゴシック" charset="0"/>
              </a:rPr>
              <a:t>Slides cribbed from Marti </a:t>
            </a:r>
            <a:r>
              <a:rPr lang="en-US" dirty="0" smtClean="0">
                <a:latin typeface="Geneva" charset="0"/>
                <a:ea typeface="ＭＳ Ｐゴシック" charset="0"/>
                <a:cs typeface="ＭＳ Ｐゴシック" charset="0"/>
              </a:rPr>
              <a:t>Hearst http</a:t>
            </a:r>
            <a:r>
              <a:rPr lang="en-US" dirty="0">
                <a:latin typeface="Geneva" charset="0"/>
                <a:ea typeface="ＭＳ Ｐゴシック" charset="0"/>
                <a:cs typeface="ＭＳ Ｐゴシック" charset="0"/>
              </a:rPr>
              <a:t>://</a:t>
            </a:r>
            <a:r>
              <a:rPr lang="en-US" dirty="0" err="1">
                <a:latin typeface="Geneva" charset="0"/>
                <a:ea typeface="ＭＳ Ｐゴシック" charset="0"/>
                <a:cs typeface="ＭＳ Ｐゴシック" charset="0"/>
              </a:rPr>
              <a:t>courses.ischool.berkeley.edu</a:t>
            </a:r>
            <a:r>
              <a:rPr lang="en-US" dirty="0">
                <a:latin typeface="Geneva" charset="0"/>
                <a:ea typeface="ＭＳ Ｐゴシック" charset="0"/>
                <a:cs typeface="ＭＳ Ｐゴシック" charset="0"/>
              </a:rPr>
              <a:t>/i247/f05</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Jian</a:t>
            </a:r>
            <a:r>
              <a:rPr lang="en-US" dirty="0" smtClean="0">
                <a:latin typeface="Geneva" charset="0"/>
                <a:ea typeface="ＭＳ Ｐゴシック" charset="0"/>
                <a:cs typeface="ＭＳ Ｐゴシック" charset="0"/>
              </a:rPr>
              <a:t> </a:t>
            </a:r>
            <a:r>
              <a:rPr lang="en-US" dirty="0">
                <a:latin typeface="Geneva" charset="0"/>
                <a:ea typeface="ＭＳ Ｐゴシック" charset="0"/>
                <a:cs typeface="ＭＳ Ｐゴシック" charset="0"/>
              </a:rPr>
              <a:t>Huang, based on a tutorial by Daniel </a:t>
            </a:r>
            <a:r>
              <a:rPr lang="en-US" dirty="0" err="1" smtClean="0">
                <a:latin typeface="Geneva" charset="0"/>
                <a:ea typeface="ＭＳ Ｐゴシック" charset="0"/>
                <a:cs typeface="ＭＳ Ｐゴシック" charset="0"/>
              </a:rPr>
              <a:t>Kiem</a:t>
            </a:r>
            <a:r>
              <a:rPr lang="en-US" dirty="0" smtClean="0">
                <a:latin typeface="Geneva" charset="0"/>
                <a:ea typeface="ＭＳ Ｐゴシック" charset="0"/>
                <a:cs typeface="ＭＳ Ｐゴシック" charset="0"/>
              </a:rPr>
              <a:t>; </a:t>
            </a:r>
            <a:r>
              <a:rPr lang="en-US" dirty="0" err="1" smtClean="0">
                <a:latin typeface="Geneva" charset="0"/>
                <a:ea typeface="ＭＳ Ｐゴシック" charset="0"/>
                <a:cs typeface="ＭＳ Ｐゴシック" charset="0"/>
              </a:rPr>
              <a:t>Beomjin</a:t>
            </a:r>
            <a:r>
              <a:rPr lang="en-US" dirty="0" smtClean="0">
                <a:latin typeface="Geneva" charset="0"/>
                <a:ea typeface="ＭＳ Ｐゴシック" charset="0"/>
                <a:cs typeface="ＭＳ Ｐゴシック" charset="0"/>
              </a:rPr>
              <a:t> Kin</a:t>
            </a:r>
          </a:p>
          <a:p>
            <a:endParaRPr lang="en-US" dirty="0">
              <a:latin typeface="Geneva" charset="0"/>
              <a:ea typeface="ＭＳ Ｐゴシック" charset="0"/>
              <a:cs typeface="ＭＳ Ｐゴシック" charset="0"/>
            </a:endParaRP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people easily decode?</a:t>
            </a:r>
            <a:endParaRPr lang="en-US" dirty="0"/>
          </a:p>
        </p:txBody>
      </p:sp>
      <p:sp>
        <p:nvSpPr>
          <p:cNvPr id="3" name="Content Placeholder 2"/>
          <p:cNvSpPr>
            <a:spLocks noGrp="1"/>
          </p:cNvSpPr>
          <p:nvPr>
            <p:ph idx="1"/>
          </p:nvPr>
        </p:nvSpPr>
        <p:spPr>
          <a:xfrm>
            <a:off x="1128943" y="1311688"/>
            <a:ext cx="7048804" cy="4379976"/>
          </a:xfrm>
        </p:spPr>
        <p:txBody>
          <a:bodyPr/>
          <a:lstStyle/>
          <a:p>
            <a:pPr marL="0" indent="0">
              <a:buNone/>
            </a:pPr>
            <a:r>
              <a:rPr lang="en-US" dirty="0" smtClean="0"/>
              <a:t>Ranked Order:</a:t>
            </a:r>
          </a:p>
          <a:p>
            <a:pPr marL="514350" indent="-514350">
              <a:buFont typeface="+mj-lt"/>
              <a:buAutoNum type="arabicPeriod"/>
            </a:pPr>
            <a:r>
              <a:rPr lang="en-US" dirty="0" smtClean="0"/>
              <a:t>Position along a common scale (</a:t>
            </a:r>
            <a:r>
              <a:rPr lang="en-US" i="1" dirty="0" smtClean="0"/>
              <a:t>e.g., </a:t>
            </a:r>
            <a:r>
              <a:rPr lang="en-US" dirty="0" smtClean="0"/>
              <a:t>scatterplot)</a:t>
            </a:r>
          </a:p>
          <a:p>
            <a:pPr marL="514350" indent="-514350">
              <a:buFont typeface="+mj-lt"/>
              <a:buAutoNum type="arabicPeriod"/>
            </a:pPr>
            <a:r>
              <a:rPr lang="en-US" dirty="0" smtClean="0"/>
              <a:t>Position along identical but non-aligned scales (</a:t>
            </a:r>
            <a:r>
              <a:rPr lang="en-US" i="1" dirty="0" smtClean="0"/>
              <a:t>e.g., </a:t>
            </a:r>
            <a:r>
              <a:rPr lang="en-US" dirty="0" smtClean="0"/>
              <a:t>table of scatter plots)</a:t>
            </a:r>
          </a:p>
          <a:p>
            <a:pPr marL="514350" indent="-514350">
              <a:buFont typeface="+mj-lt"/>
              <a:buAutoNum type="arabicPeriod"/>
            </a:pPr>
            <a:r>
              <a:rPr lang="en-US" dirty="0" smtClean="0"/>
              <a:t>Length (</a:t>
            </a:r>
            <a:r>
              <a:rPr lang="en-US" i="1" dirty="0" smtClean="0"/>
              <a:t>e.g., </a:t>
            </a:r>
            <a:r>
              <a:rPr lang="en-US" dirty="0" smtClean="0"/>
              <a:t>bar chart)</a:t>
            </a:r>
          </a:p>
          <a:p>
            <a:pPr marL="0" indent="0">
              <a:buNone/>
            </a:pPr>
            <a:r>
              <a:rPr lang="en-US" dirty="0" smtClean="0"/>
              <a:t>Then angle &amp; slope (pie chart); area (bubbles); volume/density/color (</a:t>
            </a:r>
            <a:r>
              <a:rPr lang="en-US" dirty="0" err="1" smtClean="0"/>
              <a:t>heatmap</a:t>
            </a:r>
            <a:r>
              <a:rPr lang="en-US" dirty="0" smtClean="0"/>
              <a:t>) and hue </a:t>
            </a:r>
          </a:p>
          <a:p>
            <a:pPr marL="514350" indent="-514350">
              <a:buFont typeface="+mj-lt"/>
              <a:buAutoNum type="arabicPeriod"/>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
        <p:nvSpPr>
          <p:cNvPr id="7" name="TextBox 6"/>
          <p:cNvSpPr txBox="1"/>
          <p:nvPr/>
        </p:nvSpPr>
        <p:spPr>
          <a:xfrm>
            <a:off x="682415" y="5599097"/>
            <a:ext cx="7258577" cy="923330"/>
          </a:xfrm>
          <a:prstGeom prst="rect">
            <a:avLst/>
          </a:prstGeom>
          <a:noFill/>
        </p:spPr>
        <p:txBody>
          <a:bodyPr wrap="square" rtlCol="0">
            <a:spAutoFit/>
          </a:bodyPr>
          <a:lstStyle/>
          <a:p>
            <a:r>
              <a:rPr lang="en-US" dirty="0"/>
              <a:t>William S. Cleveland and Robert </a:t>
            </a:r>
            <a:r>
              <a:rPr lang="en-US" dirty="0" smtClean="0"/>
              <a:t>McGill (1984) Graphical </a:t>
            </a:r>
            <a:r>
              <a:rPr lang="en-US" dirty="0"/>
              <a:t>Perception: Theory, E</a:t>
            </a:r>
            <a:r>
              <a:rPr lang="en-US" dirty="0" smtClean="0"/>
              <a:t>xperimentation</a:t>
            </a:r>
            <a:r>
              <a:rPr lang="en-US" dirty="0"/>
              <a:t>, and Application to the Development of Graphical Methods </a:t>
            </a:r>
            <a:r>
              <a:rPr lang="en-US" dirty="0" smtClean="0"/>
              <a:t>(</a:t>
            </a:r>
            <a:r>
              <a:rPr lang="en-US" i="1" dirty="0" smtClean="0"/>
              <a:t>J. Am. Statistical Association)</a:t>
            </a:r>
            <a:endParaRPr lang="en-US" dirty="0"/>
          </a:p>
        </p:txBody>
      </p:sp>
    </p:spTree>
    <p:extLst>
      <p:ext uri="{BB962C8B-B14F-4D97-AF65-F5344CB8AC3E}">
        <p14:creationId xmlns:p14="http://schemas.microsoft.com/office/powerpoint/2010/main" val="26580989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and Quantitative Data</a:t>
            </a:r>
            <a:endParaRPr lang="en-US" dirty="0"/>
          </a:p>
        </p:txBody>
      </p:sp>
      <p:pic>
        <p:nvPicPr>
          <p:cNvPr id="7" name="Content Placeholder 6" descr="15-01-14_Stolper_Infovis.pptx (1)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5248" b="8574"/>
          <a:stretch/>
        </p:blipFill>
        <p:spPr>
          <a:xfrm>
            <a:off x="1128943" y="1956364"/>
            <a:ext cx="8604730" cy="4270765"/>
          </a:xfrm>
        </p:spPr>
      </p:pic>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dirty="0"/>
              <a:t>/cse6242/2015spring/slides/15-01-</a:t>
            </a:r>
            <a:r>
              <a:rPr lang="en-US" dirty="0" smtClean="0"/>
              <a:t>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18187674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Use Guidelines</a:t>
            </a:r>
            <a:endParaRPr lang="en-US" dirty="0"/>
          </a:p>
        </p:txBody>
      </p:sp>
      <p:pic>
        <p:nvPicPr>
          <p:cNvPr id="7" name="Content Placeholder 6"/>
          <p:cNvPicPr>
            <a:picLocks noGrp="1" noChangeAspect="1"/>
          </p:cNvPicPr>
          <p:nvPr>
            <p:ph idx="1"/>
          </p:nvPr>
        </p:nvPicPr>
        <p:blipFill>
          <a:blip r:embed="rId2"/>
          <a:srcRect t="372" b="372"/>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www.personal.psu.edu</a:t>
            </a:r>
            <a:r>
              <a:rPr lang="en-US" dirty="0"/>
              <a:t>/cab38/</a:t>
            </a:r>
            <a:r>
              <a:rPr lang="en-US" dirty="0" err="1"/>
              <a:t>ColorSch</a:t>
            </a:r>
            <a:r>
              <a:rPr lang="en-US" dirty="0"/>
              <a:t>/</a:t>
            </a:r>
            <a:r>
              <a:rPr lang="en-US" dirty="0" err="1"/>
              <a:t>Schemes.html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
        <p:nvSpPr>
          <p:cNvPr id="3" name="Rectangle 2"/>
          <p:cNvSpPr/>
          <p:nvPr/>
        </p:nvSpPr>
        <p:spPr>
          <a:xfrm>
            <a:off x="954132" y="1314807"/>
            <a:ext cx="4572000" cy="461665"/>
          </a:xfrm>
          <a:prstGeom prst="rect">
            <a:avLst/>
          </a:prstGeom>
        </p:spPr>
        <p:txBody>
          <a:bodyPr>
            <a:spAutoFit/>
          </a:bodyPr>
          <a:lstStyle/>
          <a:p>
            <a:r>
              <a:rPr lang="en-US" baseline="30000" dirty="0"/>
              <a:t>Color Brewer</a:t>
            </a:r>
          </a:p>
          <a:p>
            <a:r>
              <a:rPr lang="en-US" baseline="30000" dirty="0"/>
              <a:t>http://colorbrewer2.org/</a:t>
            </a:r>
            <a:endParaRPr lang="en-US" dirty="0"/>
          </a:p>
        </p:txBody>
      </p:sp>
    </p:spTree>
    <p:extLst>
      <p:ext uri="{BB962C8B-B14F-4D97-AF65-F5344CB8AC3E}">
        <p14:creationId xmlns:p14="http://schemas.microsoft.com/office/powerpoint/2010/main" val="20978908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6400800" y="586740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4" name="Rectangle 2"/>
          <p:cNvSpPr>
            <a:spLocks noGrp="1" noChangeArrowheads="1"/>
          </p:cNvSpPr>
          <p:nvPr>
            <p:ph type="title"/>
          </p:nvPr>
        </p:nvSpPr>
        <p:spPr/>
        <p:txBody>
          <a:bodyPr>
            <a:normAutofit/>
          </a:bodyPr>
          <a:lstStyle/>
          <a:p>
            <a:r>
              <a:rPr lang="en-US" dirty="0" smtClean="0"/>
              <a:t>Hue</a:t>
            </a:r>
          </a:p>
        </p:txBody>
      </p:sp>
      <p:sp>
        <p:nvSpPr>
          <p:cNvPr id="38915" name="Rectangle 5"/>
          <p:cNvSpPr>
            <a:spLocks noGrp="1" noChangeArrowheads="1"/>
          </p:cNvSpPr>
          <p:nvPr>
            <p:ph sz="half"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sz="3200" dirty="0" smtClean="0"/>
          </a:p>
        </p:txBody>
      </p:sp>
      <p:sp>
        <p:nvSpPr>
          <p:cNvPr id="29" name="Content Placeholder 28"/>
          <p:cNvSpPr>
            <a:spLocks noGrp="1"/>
          </p:cNvSpPr>
          <p:nvPr>
            <p:ph sz="half" idx="2"/>
          </p:nvPr>
        </p:nvSpPr>
        <p:spPr>
          <a:xfrm>
            <a:off x="1578428" y="1600200"/>
            <a:ext cx="2917371" cy="4525963"/>
          </a:xfrm>
        </p:spPr>
        <p:txBody>
          <a:bodyPr>
            <a:normAutofit/>
          </a:bodyPr>
          <a:lstStyle/>
          <a:p>
            <a:r>
              <a:rPr lang="en-US" b="1" dirty="0" smtClean="0">
                <a:latin typeface="Calibri"/>
                <a:cs typeface="Calibri"/>
              </a:rPr>
              <a:t>Hue</a:t>
            </a:r>
            <a:r>
              <a:rPr lang="en-US" dirty="0" smtClean="0">
                <a:latin typeface="Calibri"/>
                <a:cs typeface="Calibri"/>
              </a:rPr>
              <a:t> </a:t>
            </a:r>
            <a:r>
              <a:rPr lang="en-US" dirty="0">
                <a:latin typeface="Calibri"/>
                <a:cs typeface="Calibri"/>
              </a:rPr>
              <a:t>– base </a:t>
            </a:r>
            <a:r>
              <a:rPr lang="en-US" dirty="0" smtClean="0">
                <a:latin typeface="Calibri"/>
                <a:cs typeface="Calibri"/>
              </a:rPr>
              <a:t>color</a:t>
            </a:r>
          </a:p>
          <a:p>
            <a:r>
              <a:rPr lang="en-US" dirty="0" smtClean="0">
                <a:latin typeface="Calibri"/>
                <a:cs typeface="Calibri"/>
              </a:rPr>
              <a:t>Dominant </a:t>
            </a:r>
            <a:r>
              <a:rPr lang="en-US" dirty="0">
                <a:latin typeface="Calibri"/>
                <a:cs typeface="Calibri"/>
              </a:rPr>
              <a:t>wavelength </a:t>
            </a:r>
            <a:r>
              <a:rPr lang="en-US" dirty="0" smtClean="0">
                <a:latin typeface="Calibri"/>
                <a:cs typeface="Calibri"/>
              </a:rPr>
              <a:t>of light</a:t>
            </a:r>
            <a:endParaRPr lang="en-US" dirty="0">
              <a:latin typeface="Calibri"/>
              <a:cs typeface="Calibri"/>
            </a:endParaRPr>
          </a:p>
          <a:p>
            <a:endParaRPr lang="en-US" dirty="0">
              <a:latin typeface="Calibri"/>
              <a:cs typeface="Calibri"/>
            </a:endParaRPr>
          </a:p>
        </p:txBody>
      </p:sp>
      <p:sp>
        <p:nvSpPr>
          <p:cNvPr id="5" name="Slide Number Placeholder 4"/>
          <p:cNvSpPr>
            <a:spLocks noGrp="1"/>
          </p:cNvSpPr>
          <p:nvPr>
            <p:ph type="sldNum" sz="quarter" idx="4294967295"/>
          </p:nvPr>
        </p:nvSpPr>
        <p:spPr>
          <a:xfrm>
            <a:off x="8763000" y="6324600"/>
            <a:ext cx="381000" cy="304800"/>
          </a:xfrm>
          <a:prstGeom prst="rect">
            <a:avLst/>
          </a:prstGeom>
        </p:spPr>
        <p:txBody>
          <a:bodyPr/>
          <a:lstStyle/>
          <a:p>
            <a:fld id="{70D867CF-2C7D-4725-BECC-90E20A9A42DE}" type="slidenum">
              <a:rPr lang="en-US" smtClean="0"/>
              <a:pPr/>
              <a:t>13</a:t>
            </a:fld>
            <a:endParaRPr lang="en-US" dirty="0"/>
          </a:p>
        </p:txBody>
      </p:sp>
      <p:sp>
        <p:nvSpPr>
          <p:cNvPr id="2" name="TextBox 1"/>
          <p:cNvSpPr txBox="1"/>
          <p:nvPr/>
        </p:nvSpPr>
        <p:spPr>
          <a:xfrm>
            <a:off x="1987526" y="5687964"/>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11" name="TextBox 10"/>
          <p:cNvSpPr txBox="1"/>
          <p:nvPr/>
        </p:nvSpPr>
        <p:spPr>
          <a:xfrm>
            <a:off x="4724400" y="2362200"/>
            <a:ext cx="1335672" cy="646331"/>
          </a:xfrm>
          <a:prstGeom prst="rect">
            <a:avLst/>
          </a:prstGeom>
          <a:noFill/>
        </p:spPr>
        <p:txBody>
          <a:bodyPr wrap="none" rtlCol="0">
            <a:spAutoFit/>
          </a:bodyPr>
          <a:lstStyle/>
          <a:p>
            <a:pPr algn="r"/>
            <a:r>
              <a:rPr lang="en-US" dirty="0" smtClean="0"/>
              <a:t>value</a:t>
            </a:r>
            <a:br>
              <a:rPr lang="en-US" dirty="0" smtClean="0"/>
            </a:br>
            <a:r>
              <a:rPr lang="en-US" dirty="0" smtClean="0"/>
              <a:t>max(R, G, B)</a:t>
            </a:r>
            <a:endParaRPr lang="en-US" dirty="0"/>
          </a:p>
        </p:txBody>
      </p:sp>
      <p:sp>
        <p:nvSpPr>
          <p:cNvPr id="12" name="TextBox 11"/>
          <p:cNvSpPr txBox="1"/>
          <p:nvPr/>
        </p:nvSpPr>
        <p:spPr>
          <a:xfrm>
            <a:off x="8443497" y="3124200"/>
            <a:ext cx="542073" cy="369332"/>
          </a:xfrm>
          <a:prstGeom prst="rect">
            <a:avLst/>
          </a:prstGeom>
          <a:noFill/>
        </p:spPr>
        <p:txBody>
          <a:bodyPr wrap="none" rtlCol="0">
            <a:spAutoFit/>
          </a:bodyPr>
          <a:lstStyle/>
          <a:p>
            <a:r>
              <a:rPr lang="en-US" dirty="0" smtClean="0"/>
              <a:t>hue</a:t>
            </a:r>
            <a:endParaRPr lang="en-US" dirty="0"/>
          </a:p>
        </p:txBody>
      </p:sp>
      <p:sp>
        <p:nvSpPr>
          <p:cNvPr id="13" name="TextBox 12"/>
          <p:cNvSpPr txBox="1"/>
          <p:nvPr/>
        </p:nvSpPr>
        <p:spPr>
          <a:xfrm>
            <a:off x="7391400" y="914400"/>
            <a:ext cx="1146768" cy="369332"/>
          </a:xfrm>
          <a:prstGeom prst="rect">
            <a:avLst/>
          </a:prstGeom>
          <a:noFill/>
        </p:spPr>
        <p:txBody>
          <a:bodyPr wrap="none" rtlCol="0">
            <a:spAutoFit/>
          </a:bodyPr>
          <a:lstStyle/>
          <a:p>
            <a:r>
              <a:rPr lang="en-US" dirty="0" smtClean="0"/>
              <a:t>saturation</a:t>
            </a:r>
            <a:endParaRPr lang="en-US" dirty="0"/>
          </a:p>
        </p:txBody>
      </p:sp>
      <p:sp>
        <p:nvSpPr>
          <p:cNvPr id="14" name="TextBox 13"/>
          <p:cNvSpPr txBox="1"/>
          <p:nvPr/>
        </p:nvSpPr>
        <p:spPr>
          <a:xfrm>
            <a:off x="6172200" y="5181600"/>
            <a:ext cx="753744" cy="369332"/>
          </a:xfrm>
          <a:prstGeom prst="rect">
            <a:avLst/>
          </a:prstGeom>
          <a:noFill/>
        </p:spPr>
        <p:txBody>
          <a:bodyPr wrap="none" rtlCol="0">
            <a:spAutoFit/>
          </a:bodyPr>
          <a:lstStyle/>
          <a:p>
            <a:r>
              <a:rPr lang="en-US" dirty="0" smtClean="0"/>
              <a:t>V=1/2</a:t>
            </a:r>
            <a:endParaRPr lang="en-US" dirty="0"/>
          </a:p>
        </p:txBody>
      </p:sp>
      <p:sp>
        <p:nvSpPr>
          <p:cNvPr id="15" name="TextBox 14"/>
          <p:cNvSpPr txBox="1"/>
          <p:nvPr/>
        </p:nvSpPr>
        <p:spPr>
          <a:xfrm>
            <a:off x="7086600" y="5486400"/>
            <a:ext cx="542073" cy="369332"/>
          </a:xfrm>
          <a:prstGeom prst="rect">
            <a:avLst/>
          </a:prstGeom>
          <a:noFill/>
        </p:spPr>
        <p:txBody>
          <a:bodyPr wrap="none" rtlCol="0">
            <a:spAutoFit/>
          </a:bodyPr>
          <a:lstStyle/>
          <a:p>
            <a:r>
              <a:rPr lang="en-US" dirty="0" smtClean="0"/>
              <a:t>hue</a:t>
            </a:r>
            <a:endParaRPr lang="en-US" dirty="0"/>
          </a:p>
        </p:txBody>
      </p:sp>
      <p:sp>
        <p:nvSpPr>
          <p:cNvPr id="16" name="TextBox 15"/>
          <p:cNvSpPr txBox="1"/>
          <p:nvPr/>
        </p:nvSpPr>
        <p:spPr>
          <a:xfrm>
            <a:off x="8799701" y="5791200"/>
            <a:ext cx="288924" cy="369332"/>
          </a:xfrm>
          <a:prstGeom prst="rect">
            <a:avLst/>
          </a:prstGeom>
          <a:noFill/>
        </p:spPr>
        <p:txBody>
          <a:bodyPr wrap="none" rtlCol="0">
            <a:spAutoFit/>
          </a:bodyPr>
          <a:lstStyle/>
          <a:p>
            <a:r>
              <a:rPr lang="en-US" dirty="0" smtClean="0"/>
              <a:t>v</a:t>
            </a:r>
            <a:endParaRPr lang="en-US" dirty="0"/>
          </a:p>
        </p:txBody>
      </p:sp>
      <p:sp>
        <p:nvSpPr>
          <p:cNvPr id="17" name="TextBox 16"/>
          <p:cNvSpPr txBox="1"/>
          <p:nvPr/>
        </p:nvSpPr>
        <p:spPr>
          <a:xfrm>
            <a:off x="7848600" y="6324600"/>
            <a:ext cx="274948" cy="369332"/>
          </a:xfrm>
          <a:prstGeom prst="rect">
            <a:avLst/>
          </a:prstGeom>
          <a:noFill/>
        </p:spPr>
        <p:txBody>
          <a:bodyPr wrap="none" rtlCol="0">
            <a:spAutoFit/>
          </a:bodyPr>
          <a:lstStyle/>
          <a:p>
            <a:r>
              <a:rPr lang="en-US" dirty="0"/>
              <a:t>s</a:t>
            </a:r>
          </a:p>
        </p:txBody>
      </p:sp>
      <p:cxnSp>
        <p:nvCxnSpPr>
          <p:cNvPr id="10" name="Straight Connector 9"/>
          <p:cNvCxnSpPr/>
          <p:nvPr/>
        </p:nvCxnSpPr>
        <p:spPr>
          <a:xfrm>
            <a:off x="8327695" y="5105400"/>
            <a:ext cx="0" cy="16764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72400" y="5105400"/>
            <a:ext cx="1378953" cy="369332"/>
          </a:xfrm>
          <a:prstGeom prst="rect">
            <a:avLst/>
          </a:prstGeom>
          <a:noFill/>
        </p:spPr>
        <p:txBody>
          <a:bodyPr wrap="none" rtlCol="0">
            <a:spAutoFit/>
          </a:bodyPr>
          <a:lstStyle/>
          <a:p>
            <a:r>
              <a:rPr lang="en-US" dirty="0" smtClean="0"/>
              <a:t>H=0    H=180</a:t>
            </a:r>
            <a:endParaRPr lang="en-US" dirty="0"/>
          </a:p>
        </p:txBody>
      </p:sp>
      <p:sp>
        <p:nvSpPr>
          <p:cNvPr id="21" name="TextBox 20"/>
          <p:cNvSpPr txBox="1"/>
          <p:nvPr/>
        </p:nvSpPr>
        <p:spPr>
          <a:xfrm>
            <a:off x="5867400" y="4572000"/>
            <a:ext cx="3177936" cy="369332"/>
          </a:xfrm>
          <a:prstGeom prst="rect">
            <a:avLst/>
          </a:prstGeom>
          <a:noFill/>
        </p:spPr>
        <p:txBody>
          <a:bodyPr wrap="none" rtlCol="0">
            <a:spAutoFit/>
          </a:bodyPr>
          <a:lstStyle/>
          <a:p>
            <a:r>
              <a:rPr lang="en-US" dirty="0" smtClean="0"/>
              <a:t>H: 0 </a:t>
            </a:r>
            <a:r>
              <a:rPr lang="en-US" dirty="0"/>
              <a:t> </a:t>
            </a:r>
            <a:r>
              <a:rPr lang="en-US" dirty="0" smtClean="0"/>
              <a:t>         120           240        360</a:t>
            </a:r>
            <a:endParaRPr lang="en-US" dirty="0"/>
          </a:p>
        </p:txBody>
      </p:sp>
      <p:sp>
        <p:nvSpPr>
          <p:cNvPr id="22" name="TextBox 21"/>
          <p:cNvSpPr txBox="1"/>
          <p:nvPr/>
        </p:nvSpPr>
        <p:spPr>
          <a:xfrm>
            <a:off x="5867400" y="4114800"/>
            <a:ext cx="288924" cy="369332"/>
          </a:xfrm>
          <a:prstGeom prst="rect">
            <a:avLst/>
          </a:prstGeom>
          <a:noFill/>
        </p:spPr>
        <p:txBody>
          <a:bodyPr wrap="none" rtlCol="0">
            <a:spAutoFit/>
          </a:bodyPr>
          <a:lstStyle/>
          <a:p>
            <a:r>
              <a:rPr lang="en-US" dirty="0" smtClean="0"/>
              <a:t>v</a:t>
            </a:r>
            <a:endParaRPr lang="en-US" dirty="0"/>
          </a:p>
        </p:txBody>
      </p:sp>
      <p:sp>
        <p:nvSpPr>
          <p:cNvPr id="23" name="TextBox 22"/>
          <p:cNvSpPr txBox="1"/>
          <p:nvPr/>
        </p:nvSpPr>
        <p:spPr>
          <a:xfrm>
            <a:off x="6324600" y="3505200"/>
            <a:ext cx="2546528" cy="369332"/>
          </a:xfrm>
          <a:prstGeom prst="rect">
            <a:avLst/>
          </a:prstGeom>
          <a:noFill/>
        </p:spPr>
        <p:txBody>
          <a:bodyPr wrap="none" rtlCol="0">
            <a:spAutoFit/>
          </a:bodyPr>
          <a:lstStyle/>
          <a:p>
            <a:r>
              <a:rPr lang="en-US" dirty="0" smtClean="0"/>
              <a:t>S=1 (constant saturation)</a:t>
            </a:r>
            <a:endParaRPr lang="en-US" dirty="0"/>
          </a:p>
        </p:txBody>
      </p:sp>
      <p:sp>
        <p:nvSpPr>
          <p:cNvPr id="18" name="TextBox 17"/>
          <p:cNvSpPr txBox="1"/>
          <p:nvPr/>
        </p:nvSpPr>
        <p:spPr>
          <a:xfrm>
            <a:off x="4072515" y="3962643"/>
            <a:ext cx="1639880" cy="646331"/>
          </a:xfrm>
          <a:prstGeom prst="rect">
            <a:avLst/>
          </a:prstGeom>
          <a:noFill/>
        </p:spPr>
        <p:txBody>
          <a:bodyPr wrap="none" rtlCol="0">
            <a:spAutoFit/>
          </a:bodyPr>
          <a:lstStyle/>
          <a:p>
            <a:r>
              <a:rPr lang="en-US" dirty="0" smtClean="0"/>
              <a:t>Cylindrical shell</a:t>
            </a:r>
            <a:br>
              <a:rPr lang="en-US" dirty="0" smtClean="0"/>
            </a:br>
            <a:r>
              <a:rPr lang="en-US" dirty="0" smtClean="0"/>
              <a:t>at S=1</a:t>
            </a:r>
          </a:p>
        </p:txBody>
      </p:sp>
      <p:sp>
        <p:nvSpPr>
          <p:cNvPr id="19" name="TextBox 18"/>
          <p:cNvSpPr txBox="1"/>
          <p:nvPr/>
        </p:nvSpPr>
        <p:spPr>
          <a:xfrm>
            <a:off x="5867400" y="6412468"/>
            <a:ext cx="1616210" cy="369332"/>
          </a:xfrm>
          <a:prstGeom prst="rect">
            <a:avLst/>
          </a:prstGeom>
          <a:noFill/>
        </p:spPr>
        <p:txBody>
          <a:bodyPr wrap="none" rtlCol="0">
            <a:spAutoFit/>
          </a:bodyPr>
          <a:lstStyle/>
          <a:p>
            <a:r>
              <a:rPr lang="en-US" dirty="0" smtClean="0"/>
              <a:t>Cylindrical slice</a:t>
            </a:r>
            <a:endParaRPr lang="en-US" dirty="0"/>
          </a:p>
        </p:txBody>
      </p:sp>
      <p:sp>
        <p:nvSpPr>
          <p:cNvPr id="24" name="Rectangle 23"/>
          <p:cNvSpPr/>
          <p:nvPr/>
        </p:nvSpPr>
        <p:spPr>
          <a:xfrm>
            <a:off x="3886200" y="4953000"/>
            <a:ext cx="5638800" cy="190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047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6400800" y="586740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4" name="Rectangle 2"/>
          <p:cNvSpPr>
            <a:spLocks noGrp="1" noChangeArrowheads="1"/>
          </p:cNvSpPr>
          <p:nvPr>
            <p:ph type="title"/>
          </p:nvPr>
        </p:nvSpPr>
        <p:spPr/>
        <p:txBody>
          <a:bodyPr>
            <a:normAutofit/>
          </a:bodyPr>
          <a:lstStyle/>
          <a:p>
            <a:r>
              <a:rPr lang="en-US" dirty="0" smtClean="0"/>
              <a:t>Hue</a:t>
            </a:r>
          </a:p>
        </p:txBody>
      </p:sp>
      <p:sp>
        <p:nvSpPr>
          <p:cNvPr id="38915" name="Rectangle 5"/>
          <p:cNvSpPr>
            <a:spLocks noGrp="1" noChangeArrowheads="1"/>
          </p:cNvSpPr>
          <p:nvPr>
            <p:ph sz="half" idx="1"/>
          </p:nvPr>
        </p:nvSpPr>
        <p:spPr/>
        <p:txBody>
          <a:bodyPr>
            <a:normAutofit fontScale="92500"/>
          </a:bodyPr>
          <a:lstStyle/>
          <a:p>
            <a:endParaRPr lang="en-US" dirty="0" smtClean="0"/>
          </a:p>
          <a:p>
            <a:endParaRPr lang="en-US" dirty="0" smtClean="0"/>
          </a:p>
          <a:p>
            <a:endParaRPr lang="en-US" dirty="0" smtClean="0"/>
          </a:p>
          <a:p>
            <a:endParaRPr lang="en-US" dirty="0" smtClean="0"/>
          </a:p>
          <a:p>
            <a:endParaRPr lang="en-US" dirty="0" smtClean="0"/>
          </a:p>
          <a:p>
            <a:endParaRPr lang="en-US" sz="3200" dirty="0" smtClean="0"/>
          </a:p>
        </p:txBody>
      </p:sp>
      <p:sp>
        <p:nvSpPr>
          <p:cNvPr id="5" name="Slide Number Placeholder 4"/>
          <p:cNvSpPr>
            <a:spLocks noGrp="1"/>
          </p:cNvSpPr>
          <p:nvPr>
            <p:ph type="sldNum" sz="quarter" idx="4294967295"/>
          </p:nvPr>
        </p:nvSpPr>
        <p:spPr>
          <a:xfrm>
            <a:off x="8763000" y="6324600"/>
            <a:ext cx="381000" cy="304800"/>
          </a:xfrm>
          <a:prstGeom prst="rect">
            <a:avLst/>
          </a:prstGeom>
        </p:spPr>
        <p:txBody>
          <a:bodyPr/>
          <a:lstStyle/>
          <a:p>
            <a:fld id="{70D867CF-2C7D-4725-BECC-90E20A9A42DE}" type="slidenum">
              <a:rPr lang="en-US" smtClean="0"/>
              <a:pPr/>
              <a:t>14</a:t>
            </a:fld>
            <a:endParaRPr lang="en-US" dirty="0"/>
          </a:p>
        </p:txBody>
      </p:sp>
      <p:sp>
        <p:nvSpPr>
          <p:cNvPr id="2" name="TextBox 1"/>
          <p:cNvSpPr txBox="1"/>
          <p:nvPr/>
        </p:nvSpPr>
        <p:spPr>
          <a:xfrm>
            <a:off x="1987526" y="5687964"/>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11" name="TextBox 10"/>
          <p:cNvSpPr txBox="1"/>
          <p:nvPr/>
        </p:nvSpPr>
        <p:spPr>
          <a:xfrm>
            <a:off x="4724400" y="2362200"/>
            <a:ext cx="1335672" cy="646331"/>
          </a:xfrm>
          <a:prstGeom prst="rect">
            <a:avLst/>
          </a:prstGeom>
          <a:noFill/>
        </p:spPr>
        <p:txBody>
          <a:bodyPr wrap="none" rtlCol="0">
            <a:spAutoFit/>
          </a:bodyPr>
          <a:lstStyle/>
          <a:p>
            <a:pPr algn="r"/>
            <a:r>
              <a:rPr lang="en-US" dirty="0" smtClean="0"/>
              <a:t>value</a:t>
            </a:r>
            <a:br>
              <a:rPr lang="en-US" dirty="0" smtClean="0"/>
            </a:br>
            <a:r>
              <a:rPr lang="en-US" dirty="0" smtClean="0"/>
              <a:t>max(R, G, B)</a:t>
            </a:r>
            <a:endParaRPr lang="en-US" dirty="0"/>
          </a:p>
        </p:txBody>
      </p:sp>
      <p:sp>
        <p:nvSpPr>
          <p:cNvPr id="12" name="TextBox 11"/>
          <p:cNvSpPr txBox="1"/>
          <p:nvPr/>
        </p:nvSpPr>
        <p:spPr>
          <a:xfrm>
            <a:off x="8443497" y="3124200"/>
            <a:ext cx="542073" cy="369332"/>
          </a:xfrm>
          <a:prstGeom prst="rect">
            <a:avLst/>
          </a:prstGeom>
          <a:noFill/>
        </p:spPr>
        <p:txBody>
          <a:bodyPr wrap="none" rtlCol="0">
            <a:spAutoFit/>
          </a:bodyPr>
          <a:lstStyle/>
          <a:p>
            <a:r>
              <a:rPr lang="en-US" dirty="0" smtClean="0"/>
              <a:t>hue</a:t>
            </a:r>
            <a:endParaRPr lang="en-US" dirty="0"/>
          </a:p>
        </p:txBody>
      </p:sp>
      <p:sp>
        <p:nvSpPr>
          <p:cNvPr id="13" name="TextBox 12"/>
          <p:cNvSpPr txBox="1"/>
          <p:nvPr/>
        </p:nvSpPr>
        <p:spPr>
          <a:xfrm>
            <a:off x="7391400" y="914400"/>
            <a:ext cx="1146768" cy="369332"/>
          </a:xfrm>
          <a:prstGeom prst="rect">
            <a:avLst/>
          </a:prstGeom>
          <a:noFill/>
        </p:spPr>
        <p:txBody>
          <a:bodyPr wrap="none" rtlCol="0">
            <a:spAutoFit/>
          </a:bodyPr>
          <a:lstStyle/>
          <a:p>
            <a:r>
              <a:rPr lang="en-US" dirty="0" smtClean="0"/>
              <a:t>saturation</a:t>
            </a:r>
            <a:endParaRPr lang="en-US" dirty="0"/>
          </a:p>
        </p:txBody>
      </p:sp>
      <p:sp>
        <p:nvSpPr>
          <p:cNvPr id="14" name="TextBox 13"/>
          <p:cNvSpPr txBox="1"/>
          <p:nvPr/>
        </p:nvSpPr>
        <p:spPr>
          <a:xfrm>
            <a:off x="6172200" y="5181600"/>
            <a:ext cx="753744" cy="369332"/>
          </a:xfrm>
          <a:prstGeom prst="rect">
            <a:avLst/>
          </a:prstGeom>
          <a:noFill/>
        </p:spPr>
        <p:txBody>
          <a:bodyPr wrap="none" rtlCol="0">
            <a:spAutoFit/>
          </a:bodyPr>
          <a:lstStyle/>
          <a:p>
            <a:r>
              <a:rPr lang="en-US" dirty="0" smtClean="0"/>
              <a:t>V=1/2</a:t>
            </a:r>
            <a:endParaRPr lang="en-US" dirty="0"/>
          </a:p>
        </p:txBody>
      </p:sp>
      <p:sp>
        <p:nvSpPr>
          <p:cNvPr id="15" name="TextBox 14"/>
          <p:cNvSpPr txBox="1"/>
          <p:nvPr/>
        </p:nvSpPr>
        <p:spPr>
          <a:xfrm>
            <a:off x="7086600" y="5486400"/>
            <a:ext cx="542073" cy="369332"/>
          </a:xfrm>
          <a:prstGeom prst="rect">
            <a:avLst/>
          </a:prstGeom>
          <a:noFill/>
        </p:spPr>
        <p:txBody>
          <a:bodyPr wrap="none" rtlCol="0">
            <a:spAutoFit/>
          </a:bodyPr>
          <a:lstStyle/>
          <a:p>
            <a:r>
              <a:rPr lang="en-US" dirty="0" smtClean="0"/>
              <a:t>hue</a:t>
            </a:r>
            <a:endParaRPr lang="en-US" dirty="0"/>
          </a:p>
        </p:txBody>
      </p:sp>
      <p:sp>
        <p:nvSpPr>
          <p:cNvPr id="16" name="TextBox 15"/>
          <p:cNvSpPr txBox="1"/>
          <p:nvPr/>
        </p:nvSpPr>
        <p:spPr>
          <a:xfrm>
            <a:off x="8799701" y="5791200"/>
            <a:ext cx="288924" cy="369332"/>
          </a:xfrm>
          <a:prstGeom prst="rect">
            <a:avLst/>
          </a:prstGeom>
          <a:noFill/>
        </p:spPr>
        <p:txBody>
          <a:bodyPr wrap="none" rtlCol="0">
            <a:spAutoFit/>
          </a:bodyPr>
          <a:lstStyle/>
          <a:p>
            <a:r>
              <a:rPr lang="en-US" dirty="0" smtClean="0"/>
              <a:t>v</a:t>
            </a:r>
            <a:endParaRPr lang="en-US" dirty="0"/>
          </a:p>
        </p:txBody>
      </p:sp>
      <p:sp>
        <p:nvSpPr>
          <p:cNvPr id="17" name="TextBox 16"/>
          <p:cNvSpPr txBox="1"/>
          <p:nvPr/>
        </p:nvSpPr>
        <p:spPr>
          <a:xfrm>
            <a:off x="7848600" y="6324600"/>
            <a:ext cx="274948" cy="369332"/>
          </a:xfrm>
          <a:prstGeom prst="rect">
            <a:avLst/>
          </a:prstGeom>
          <a:noFill/>
        </p:spPr>
        <p:txBody>
          <a:bodyPr wrap="none" rtlCol="0">
            <a:spAutoFit/>
          </a:bodyPr>
          <a:lstStyle/>
          <a:p>
            <a:r>
              <a:rPr lang="en-US" dirty="0"/>
              <a:t>s</a:t>
            </a:r>
          </a:p>
        </p:txBody>
      </p:sp>
      <p:cxnSp>
        <p:nvCxnSpPr>
          <p:cNvPr id="10" name="Straight Connector 9"/>
          <p:cNvCxnSpPr/>
          <p:nvPr/>
        </p:nvCxnSpPr>
        <p:spPr>
          <a:xfrm>
            <a:off x="8327695" y="5105400"/>
            <a:ext cx="0" cy="16764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72400" y="5105400"/>
            <a:ext cx="1378953" cy="369332"/>
          </a:xfrm>
          <a:prstGeom prst="rect">
            <a:avLst/>
          </a:prstGeom>
          <a:noFill/>
        </p:spPr>
        <p:txBody>
          <a:bodyPr wrap="none" rtlCol="0">
            <a:spAutoFit/>
          </a:bodyPr>
          <a:lstStyle/>
          <a:p>
            <a:r>
              <a:rPr lang="en-US" dirty="0" smtClean="0"/>
              <a:t>H=0    H=180</a:t>
            </a:r>
            <a:endParaRPr lang="en-US" dirty="0"/>
          </a:p>
        </p:txBody>
      </p:sp>
      <p:sp>
        <p:nvSpPr>
          <p:cNvPr id="21" name="TextBox 20"/>
          <p:cNvSpPr txBox="1"/>
          <p:nvPr/>
        </p:nvSpPr>
        <p:spPr>
          <a:xfrm>
            <a:off x="5867400" y="4572000"/>
            <a:ext cx="3177936" cy="369332"/>
          </a:xfrm>
          <a:prstGeom prst="rect">
            <a:avLst/>
          </a:prstGeom>
          <a:noFill/>
        </p:spPr>
        <p:txBody>
          <a:bodyPr wrap="none" rtlCol="0">
            <a:spAutoFit/>
          </a:bodyPr>
          <a:lstStyle/>
          <a:p>
            <a:r>
              <a:rPr lang="en-US" dirty="0" smtClean="0"/>
              <a:t>H: 0 </a:t>
            </a:r>
            <a:r>
              <a:rPr lang="en-US" dirty="0"/>
              <a:t> </a:t>
            </a:r>
            <a:r>
              <a:rPr lang="en-US" dirty="0" smtClean="0"/>
              <a:t>         120           240        360</a:t>
            </a:r>
            <a:endParaRPr lang="en-US" dirty="0"/>
          </a:p>
        </p:txBody>
      </p:sp>
      <p:sp>
        <p:nvSpPr>
          <p:cNvPr id="22" name="TextBox 21"/>
          <p:cNvSpPr txBox="1"/>
          <p:nvPr/>
        </p:nvSpPr>
        <p:spPr>
          <a:xfrm>
            <a:off x="5867400" y="4114800"/>
            <a:ext cx="288924" cy="369332"/>
          </a:xfrm>
          <a:prstGeom prst="rect">
            <a:avLst/>
          </a:prstGeom>
          <a:noFill/>
        </p:spPr>
        <p:txBody>
          <a:bodyPr wrap="none" rtlCol="0">
            <a:spAutoFit/>
          </a:bodyPr>
          <a:lstStyle/>
          <a:p>
            <a:r>
              <a:rPr lang="en-US" dirty="0" smtClean="0"/>
              <a:t>v</a:t>
            </a:r>
            <a:endParaRPr lang="en-US" dirty="0"/>
          </a:p>
        </p:txBody>
      </p:sp>
      <p:sp>
        <p:nvSpPr>
          <p:cNvPr id="18" name="TextBox 17"/>
          <p:cNvSpPr txBox="1"/>
          <p:nvPr/>
        </p:nvSpPr>
        <p:spPr>
          <a:xfrm>
            <a:off x="4072515" y="3962643"/>
            <a:ext cx="1639880" cy="646331"/>
          </a:xfrm>
          <a:prstGeom prst="rect">
            <a:avLst/>
          </a:prstGeom>
          <a:noFill/>
        </p:spPr>
        <p:txBody>
          <a:bodyPr wrap="none" rtlCol="0">
            <a:spAutoFit/>
          </a:bodyPr>
          <a:lstStyle/>
          <a:p>
            <a:r>
              <a:rPr lang="en-US" dirty="0" smtClean="0"/>
              <a:t>Cylindrical shell</a:t>
            </a:r>
            <a:br>
              <a:rPr lang="en-US" dirty="0" smtClean="0"/>
            </a:br>
            <a:r>
              <a:rPr lang="en-US" dirty="0" smtClean="0"/>
              <a:t>at S=1</a:t>
            </a:r>
          </a:p>
        </p:txBody>
      </p:sp>
      <p:sp>
        <p:nvSpPr>
          <p:cNvPr id="19" name="TextBox 18"/>
          <p:cNvSpPr txBox="1"/>
          <p:nvPr/>
        </p:nvSpPr>
        <p:spPr>
          <a:xfrm>
            <a:off x="5867400" y="6412468"/>
            <a:ext cx="1616210" cy="369332"/>
          </a:xfrm>
          <a:prstGeom prst="rect">
            <a:avLst/>
          </a:prstGeom>
          <a:noFill/>
        </p:spPr>
        <p:txBody>
          <a:bodyPr wrap="none" rtlCol="0">
            <a:spAutoFit/>
          </a:bodyPr>
          <a:lstStyle/>
          <a:p>
            <a:r>
              <a:rPr lang="en-US" dirty="0" smtClean="0"/>
              <a:t>Cylindrical slice</a:t>
            </a:r>
            <a:endParaRPr lang="en-US" dirty="0"/>
          </a:p>
        </p:txBody>
      </p:sp>
      <p:sp>
        <p:nvSpPr>
          <p:cNvPr id="24" name="Rectangle 23"/>
          <p:cNvSpPr/>
          <p:nvPr/>
        </p:nvSpPr>
        <p:spPr>
          <a:xfrm>
            <a:off x="3886200" y="4953000"/>
            <a:ext cx="5638800" cy="190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26" name="Rectangle 25"/>
          <p:cNvSpPr/>
          <p:nvPr/>
        </p:nvSpPr>
        <p:spPr>
          <a:xfrm>
            <a:off x="4072516" y="3581400"/>
            <a:ext cx="5681084"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7" name="Rectangle 26"/>
          <p:cNvSpPr/>
          <p:nvPr/>
        </p:nvSpPr>
        <p:spPr>
          <a:xfrm>
            <a:off x="7620000" y="4191000"/>
            <a:ext cx="2667000" cy="266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8" name="Rectangle 4"/>
          <p:cNvSpPr>
            <a:spLocks noChangeArrowheads="1"/>
          </p:cNvSpPr>
          <p:nvPr/>
        </p:nvSpPr>
        <p:spPr bwMode="auto">
          <a:xfrm>
            <a:off x="6096000" y="4129087"/>
            <a:ext cx="1182687" cy="403225"/>
          </a:xfrm>
          <a:prstGeom prst="rect">
            <a:avLst/>
          </a:prstGeom>
          <a:solidFill>
            <a:srgbClr val="C8001D"/>
          </a:solidFill>
          <a:ln w="12700">
            <a:solidFill>
              <a:schemeClr val="accent2"/>
            </a:solidFill>
            <a:miter lim="800000"/>
            <a:headEnd type="none" w="sm" len="sm"/>
            <a:tailEnd type="none" w="sm" len="sm"/>
          </a:ln>
        </p:spPr>
        <p:txBody>
          <a:bodyPr wrap="none" anchor="ctr"/>
          <a:lstStyle/>
          <a:p>
            <a:pPr algn="ctr" eaLnBrk="0" hangingPunct="0"/>
            <a:endParaRPr lang="en-US" sz="1200" dirty="0">
              <a:solidFill>
                <a:schemeClr val="tx2"/>
              </a:solidFill>
              <a:latin typeface="Times New Roman" pitchFamily="18" charset="0"/>
            </a:endParaRPr>
          </a:p>
        </p:txBody>
      </p:sp>
      <p:sp>
        <p:nvSpPr>
          <p:cNvPr id="30" name="Rectangle 5"/>
          <p:cNvSpPr>
            <a:spLocks noChangeArrowheads="1"/>
          </p:cNvSpPr>
          <p:nvPr/>
        </p:nvSpPr>
        <p:spPr bwMode="auto">
          <a:xfrm>
            <a:off x="6096000" y="4572000"/>
            <a:ext cx="1182687" cy="403225"/>
          </a:xfrm>
          <a:prstGeom prst="rect">
            <a:avLst/>
          </a:prstGeom>
          <a:solidFill>
            <a:srgbClr val="E26274"/>
          </a:solidFill>
          <a:ln w="12700">
            <a:solidFill>
              <a:schemeClr val="accent2"/>
            </a:solidFill>
            <a:miter lim="800000"/>
            <a:headEnd type="none" w="sm" len="sm"/>
            <a:tailEnd type="none" w="sm" len="sm"/>
          </a:ln>
        </p:spPr>
        <p:txBody>
          <a:bodyPr wrap="none" anchor="ctr"/>
          <a:lstStyle/>
          <a:p>
            <a:pPr algn="ctr" eaLnBrk="0" hangingPunct="0"/>
            <a:endParaRPr lang="en-US" sz="1200" dirty="0">
              <a:solidFill>
                <a:schemeClr val="tx2"/>
              </a:solidFill>
              <a:latin typeface="Times New Roman" pitchFamily="18" charset="0"/>
            </a:endParaRPr>
          </a:p>
        </p:txBody>
      </p:sp>
      <p:sp>
        <p:nvSpPr>
          <p:cNvPr id="31" name="TextBox 30"/>
          <p:cNvSpPr txBox="1"/>
          <p:nvPr/>
        </p:nvSpPr>
        <p:spPr>
          <a:xfrm rot="16200000">
            <a:off x="4944125" y="4253848"/>
            <a:ext cx="1533255" cy="369332"/>
          </a:xfrm>
          <a:prstGeom prst="rect">
            <a:avLst/>
          </a:prstGeom>
          <a:noFill/>
        </p:spPr>
        <p:txBody>
          <a:bodyPr wrap="none" rtlCol="0">
            <a:spAutoFit/>
          </a:bodyPr>
          <a:lstStyle/>
          <a:p>
            <a:r>
              <a:rPr lang="en-US" dirty="0" smtClean="0"/>
              <a:t>Less saturated</a:t>
            </a:r>
            <a:endParaRPr lang="en-US" dirty="0"/>
          </a:p>
        </p:txBody>
      </p:sp>
      <p:sp>
        <p:nvSpPr>
          <p:cNvPr id="29" name="Content Placeholder 28"/>
          <p:cNvSpPr>
            <a:spLocks noGrp="1"/>
          </p:cNvSpPr>
          <p:nvPr>
            <p:ph sz="half" idx="2"/>
          </p:nvPr>
        </p:nvSpPr>
        <p:spPr>
          <a:xfrm>
            <a:off x="1578428" y="1600200"/>
            <a:ext cx="2917371" cy="4525963"/>
          </a:xfrm>
        </p:spPr>
        <p:txBody>
          <a:bodyPr>
            <a:normAutofit fontScale="92500"/>
          </a:bodyPr>
          <a:lstStyle/>
          <a:p>
            <a:r>
              <a:rPr lang="en-US" b="1" dirty="0" smtClean="0">
                <a:latin typeface="Calibri"/>
                <a:cs typeface="Calibri"/>
              </a:rPr>
              <a:t>Hue</a:t>
            </a:r>
            <a:r>
              <a:rPr lang="en-US" dirty="0" smtClean="0">
                <a:latin typeface="Calibri"/>
                <a:cs typeface="Calibri"/>
              </a:rPr>
              <a:t> </a:t>
            </a:r>
            <a:r>
              <a:rPr lang="en-US" dirty="0">
                <a:latin typeface="Calibri"/>
                <a:cs typeface="Calibri"/>
              </a:rPr>
              <a:t>– base </a:t>
            </a:r>
            <a:r>
              <a:rPr lang="en-US" dirty="0" smtClean="0">
                <a:latin typeface="Calibri"/>
                <a:cs typeface="Calibri"/>
              </a:rPr>
              <a:t>color</a:t>
            </a:r>
          </a:p>
          <a:p>
            <a:r>
              <a:rPr lang="en-US" sz="2600" b="1" dirty="0">
                <a:cs typeface="Calibri"/>
              </a:rPr>
              <a:t>Saturation</a:t>
            </a:r>
            <a:r>
              <a:rPr lang="en-US" sz="2600" dirty="0">
                <a:cs typeface="Calibri"/>
              </a:rPr>
              <a:t> – purity </a:t>
            </a:r>
          </a:p>
          <a:p>
            <a:r>
              <a:rPr lang="en-US" sz="2600" dirty="0">
                <a:cs typeface="Calibri"/>
              </a:rPr>
              <a:t>Affected by mixing in ‘achromatic’ color (white, gray or black). Saturation is defined as the percentage of pure hue in the color</a:t>
            </a:r>
          </a:p>
          <a:p>
            <a:pPr marL="0" indent="0">
              <a:buNone/>
            </a:pPr>
            <a:endParaRPr lang="en-US" dirty="0">
              <a:latin typeface="Calibri"/>
              <a:cs typeface="Calibri"/>
            </a:endParaRPr>
          </a:p>
        </p:txBody>
      </p:sp>
    </p:spTree>
    <p:extLst>
      <p:ext uri="{BB962C8B-B14F-4D97-AF65-F5344CB8AC3E}">
        <p14:creationId xmlns:p14="http://schemas.microsoft.com/office/powerpoint/2010/main" val="2423999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6400800" y="5867400"/>
            <a:ext cx="2743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4" name="Rectangle 2"/>
          <p:cNvSpPr>
            <a:spLocks noGrp="1" noChangeArrowheads="1"/>
          </p:cNvSpPr>
          <p:nvPr>
            <p:ph type="title"/>
          </p:nvPr>
        </p:nvSpPr>
        <p:spPr/>
        <p:txBody>
          <a:bodyPr>
            <a:normAutofit/>
          </a:bodyPr>
          <a:lstStyle/>
          <a:p>
            <a:r>
              <a:rPr lang="en-US" dirty="0" smtClean="0"/>
              <a:t>Hue</a:t>
            </a:r>
          </a:p>
        </p:txBody>
      </p:sp>
      <p:sp>
        <p:nvSpPr>
          <p:cNvPr id="38915" name="Rectangle 5"/>
          <p:cNvSpPr>
            <a:spLocks noGrp="1" noChangeArrowheads="1"/>
          </p:cNvSpPr>
          <p:nvPr>
            <p:ph sz="half"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sz="3200" dirty="0" smtClean="0"/>
          </a:p>
        </p:txBody>
      </p:sp>
      <p:sp>
        <p:nvSpPr>
          <p:cNvPr id="5" name="Slide Number Placeholder 4"/>
          <p:cNvSpPr>
            <a:spLocks noGrp="1"/>
          </p:cNvSpPr>
          <p:nvPr>
            <p:ph type="sldNum" sz="quarter" idx="4294967295"/>
          </p:nvPr>
        </p:nvSpPr>
        <p:spPr>
          <a:xfrm>
            <a:off x="8763000" y="6324600"/>
            <a:ext cx="381000" cy="304800"/>
          </a:xfrm>
          <a:prstGeom prst="rect">
            <a:avLst/>
          </a:prstGeom>
        </p:spPr>
        <p:txBody>
          <a:bodyPr/>
          <a:lstStyle/>
          <a:p>
            <a:fld id="{70D867CF-2C7D-4725-BECC-90E20A9A42DE}" type="slidenum">
              <a:rPr lang="en-US" smtClean="0"/>
              <a:pPr/>
              <a:t>15</a:t>
            </a:fld>
            <a:endParaRPr lang="en-US" dirty="0"/>
          </a:p>
        </p:txBody>
      </p:sp>
      <p:sp>
        <p:nvSpPr>
          <p:cNvPr id="2" name="TextBox 1"/>
          <p:cNvSpPr txBox="1"/>
          <p:nvPr/>
        </p:nvSpPr>
        <p:spPr>
          <a:xfrm>
            <a:off x="1987526" y="5687964"/>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500" b="99167" l="50167" r="100000">
                        <a14:foregroundMark x1="63833" y1="61500" x2="90000" y2="61500"/>
                        <a14:foregroundMark x1="84333" y1="85167" x2="95167" y2="85167"/>
                        <a14:foregroundMark x1="59000" y1="89000" x2="71167" y2="89000"/>
                        <a14:foregroundMark x1="55667" y1="29000" x2="56000" y2="43333"/>
                        <a14:foregroundMark x1="88833" y1="39500" x2="91167" y2="44000"/>
                        <a14:foregroundMark x1="84833" y1="49000" x2="90833" y2="44833"/>
                        <a14:foregroundMark x1="69833" y1="81833" x2="72000" y2="86333"/>
                      </a14:backgroundRemoval>
                    </a14:imgEffect>
                  </a14:imgLayer>
                </a14:imgProps>
              </a:ext>
            </a:extLst>
          </a:blip>
          <a:srcRect l="51394"/>
          <a:stretch/>
        </p:blipFill>
        <p:spPr>
          <a:xfrm>
            <a:off x="5812754" y="31015"/>
            <a:ext cx="3333436" cy="6858000"/>
          </a:xfrm>
          <a:prstGeom prst="rect">
            <a:avLst/>
          </a:prstGeom>
        </p:spPr>
      </p:pic>
      <p:sp>
        <p:nvSpPr>
          <p:cNvPr id="11" name="TextBox 10"/>
          <p:cNvSpPr txBox="1"/>
          <p:nvPr/>
        </p:nvSpPr>
        <p:spPr>
          <a:xfrm>
            <a:off x="4724400" y="2362200"/>
            <a:ext cx="1335672" cy="646331"/>
          </a:xfrm>
          <a:prstGeom prst="rect">
            <a:avLst/>
          </a:prstGeom>
          <a:noFill/>
        </p:spPr>
        <p:txBody>
          <a:bodyPr wrap="none" rtlCol="0">
            <a:spAutoFit/>
          </a:bodyPr>
          <a:lstStyle/>
          <a:p>
            <a:pPr algn="r"/>
            <a:r>
              <a:rPr lang="en-US" dirty="0" smtClean="0"/>
              <a:t>value</a:t>
            </a:r>
            <a:br>
              <a:rPr lang="en-US" dirty="0" smtClean="0"/>
            </a:br>
            <a:r>
              <a:rPr lang="en-US" dirty="0" smtClean="0"/>
              <a:t>max(R, G, B)</a:t>
            </a:r>
            <a:endParaRPr lang="en-US" dirty="0"/>
          </a:p>
        </p:txBody>
      </p:sp>
      <p:sp>
        <p:nvSpPr>
          <p:cNvPr id="12" name="TextBox 11"/>
          <p:cNvSpPr txBox="1"/>
          <p:nvPr/>
        </p:nvSpPr>
        <p:spPr>
          <a:xfrm>
            <a:off x="8443497" y="3124200"/>
            <a:ext cx="542073" cy="369332"/>
          </a:xfrm>
          <a:prstGeom prst="rect">
            <a:avLst/>
          </a:prstGeom>
          <a:noFill/>
        </p:spPr>
        <p:txBody>
          <a:bodyPr wrap="none" rtlCol="0">
            <a:spAutoFit/>
          </a:bodyPr>
          <a:lstStyle/>
          <a:p>
            <a:r>
              <a:rPr lang="en-US" dirty="0" smtClean="0"/>
              <a:t>hue</a:t>
            </a:r>
            <a:endParaRPr lang="en-US" dirty="0"/>
          </a:p>
        </p:txBody>
      </p:sp>
      <p:sp>
        <p:nvSpPr>
          <p:cNvPr id="13" name="TextBox 12"/>
          <p:cNvSpPr txBox="1"/>
          <p:nvPr/>
        </p:nvSpPr>
        <p:spPr>
          <a:xfrm>
            <a:off x="7391400" y="914400"/>
            <a:ext cx="1146768" cy="369332"/>
          </a:xfrm>
          <a:prstGeom prst="rect">
            <a:avLst/>
          </a:prstGeom>
          <a:noFill/>
        </p:spPr>
        <p:txBody>
          <a:bodyPr wrap="none" rtlCol="0">
            <a:spAutoFit/>
          </a:bodyPr>
          <a:lstStyle/>
          <a:p>
            <a:r>
              <a:rPr lang="en-US" dirty="0" smtClean="0"/>
              <a:t>saturation</a:t>
            </a:r>
            <a:endParaRPr lang="en-US" dirty="0"/>
          </a:p>
        </p:txBody>
      </p:sp>
      <p:sp>
        <p:nvSpPr>
          <p:cNvPr id="14" name="TextBox 13"/>
          <p:cNvSpPr txBox="1"/>
          <p:nvPr/>
        </p:nvSpPr>
        <p:spPr>
          <a:xfrm>
            <a:off x="6172200" y="5181600"/>
            <a:ext cx="753744" cy="369332"/>
          </a:xfrm>
          <a:prstGeom prst="rect">
            <a:avLst/>
          </a:prstGeom>
          <a:noFill/>
        </p:spPr>
        <p:txBody>
          <a:bodyPr wrap="none" rtlCol="0">
            <a:spAutoFit/>
          </a:bodyPr>
          <a:lstStyle/>
          <a:p>
            <a:r>
              <a:rPr lang="en-US" dirty="0" smtClean="0"/>
              <a:t>V=1/2</a:t>
            </a:r>
            <a:endParaRPr lang="en-US" dirty="0"/>
          </a:p>
        </p:txBody>
      </p:sp>
      <p:sp>
        <p:nvSpPr>
          <p:cNvPr id="15" name="TextBox 14"/>
          <p:cNvSpPr txBox="1"/>
          <p:nvPr/>
        </p:nvSpPr>
        <p:spPr>
          <a:xfrm>
            <a:off x="7086600" y="5486400"/>
            <a:ext cx="542073" cy="369332"/>
          </a:xfrm>
          <a:prstGeom prst="rect">
            <a:avLst/>
          </a:prstGeom>
          <a:noFill/>
        </p:spPr>
        <p:txBody>
          <a:bodyPr wrap="none" rtlCol="0">
            <a:spAutoFit/>
          </a:bodyPr>
          <a:lstStyle/>
          <a:p>
            <a:r>
              <a:rPr lang="en-US" dirty="0" smtClean="0"/>
              <a:t>hue</a:t>
            </a:r>
            <a:endParaRPr lang="en-US" dirty="0"/>
          </a:p>
        </p:txBody>
      </p:sp>
      <p:sp>
        <p:nvSpPr>
          <p:cNvPr id="16" name="TextBox 15"/>
          <p:cNvSpPr txBox="1"/>
          <p:nvPr/>
        </p:nvSpPr>
        <p:spPr>
          <a:xfrm>
            <a:off x="8799701" y="5791200"/>
            <a:ext cx="288924" cy="369332"/>
          </a:xfrm>
          <a:prstGeom prst="rect">
            <a:avLst/>
          </a:prstGeom>
          <a:noFill/>
        </p:spPr>
        <p:txBody>
          <a:bodyPr wrap="none" rtlCol="0">
            <a:spAutoFit/>
          </a:bodyPr>
          <a:lstStyle/>
          <a:p>
            <a:r>
              <a:rPr lang="en-US" dirty="0" smtClean="0"/>
              <a:t>v</a:t>
            </a:r>
            <a:endParaRPr lang="en-US" dirty="0"/>
          </a:p>
        </p:txBody>
      </p:sp>
      <p:sp>
        <p:nvSpPr>
          <p:cNvPr id="17" name="TextBox 16"/>
          <p:cNvSpPr txBox="1"/>
          <p:nvPr/>
        </p:nvSpPr>
        <p:spPr>
          <a:xfrm>
            <a:off x="7848600" y="6324600"/>
            <a:ext cx="274948" cy="369332"/>
          </a:xfrm>
          <a:prstGeom prst="rect">
            <a:avLst/>
          </a:prstGeom>
          <a:noFill/>
        </p:spPr>
        <p:txBody>
          <a:bodyPr wrap="none" rtlCol="0">
            <a:spAutoFit/>
          </a:bodyPr>
          <a:lstStyle/>
          <a:p>
            <a:r>
              <a:rPr lang="en-US" dirty="0"/>
              <a:t>s</a:t>
            </a:r>
          </a:p>
        </p:txBody>
      </p:sp>
      <p:cxnSp>
        <p:nvCxnSpPr>
          <p:cNvPr id="10" name="Straight Connector 9"/>
          <p:cNvCxnSpPr/>
          <p:nvPr/>
        </p:nvCxnSpPr>
        <p:spPr>
          <a:xfrm>
            <a:off x="8327695" y="5105400"/>
            <a:ext cx="0" cy="16764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72400" y="5105400"/>
            <a:ext cx="1378953" cy="369332"/>
          </a:xfrm>
          <a:prstGeom prst="rect">
            <a:avLst/>
          </a:prstGeom>
          <a:noFill/>
        </p:spPr>
        <p:txBody>
          <a:bodyPr wrap="none" rtlCol="0">
            <a:spAutoFit/>
          </a:bodyPr>
          <a:lstStyle/>
          <a:p>
            <a:r>
              <a:rPr lang="en-US" dirty="0" smtClean="0"/>
              <a:t>H=0    H=180</a:t>
            </a:r>
            <a:endParaRPr lang="en-US" dirty="0"/>
          </a:p>
        </p:txBody>
      </p:sp>
      <p:sp>
        <p:nvSpPr>
          <p:cNvPr id="21" name="TextBox 20"/>
          <p:cNvSpPr txBox="1"/>
          <p:nvPr/>
        </p:nvSpPr>
        <p:spPr>
          <a:xfrm>
            <a:off x="5867400" y="4572000"/>
            <a:ext cx="3177936" cy="369332"/>
          </a:xfrm>
          <a:prstGeom prst="rect">
            <a:avLst/>
          </a:prstGeom>
          <a:noFill/>
        </p:spPr>
        <p:txBody>
          <a:bodyPr wrap="none" rtlCol="0">
            <a:spAutoFit/>
          </a:bodyPr>
          <a:lstStyle/>
          <a:p>
            <a:r>
              <a:rPr lang="en-US" dirty="0" smtClean="0"/>
              <a:t>H: 0 </a:t>
            </a:r>
            <a:r>
              <a:rPr lang="en-US" dirty="0"/>
              <a:t> </a:t>
            </a:r>
            <a:r>
              <a:rPr lang="en-US" dirty="0" smtClean="0"/>
              <a:t>         120           240        360</a:t>
            </a:r>
            <a:endParaRPr lang="en-US" dirty="0"/>
          </a:p>
        </p:txBody>
      </p:sp>
      <p:sp>
        <p:nvSpPr>
          <p:cNvPr id="22" name="TextBox 21"/>
          <p:cNvSpPr txBox="1"/>
          <p:nvPr/>
        </p:nvSpPr>
        <p:spPr>
          <a:xfrm>
            <a:off x="5867400" y="4114800"/>
            <a:ext cx="288924" cy="369332"/>
          </a:xfrm>
          <a:prstGeom prst="rect">
            <a:avLst/>
          </a:prstGeom>
          <a:noFill/>
        </p:spPr>
        <p:txBody>
          <a:bodyPr wrap="none" rtlCol="0">
            <a:spAutoFit/>
          </a:bodyPr>
          <a:lstStyle/>
          <a:p>
            <a:r>
              <a:rPr lang="en-US" dirty="0" smtClean="0"/>
              <a:t>v</a:t>
            </a:r>
            <a:endParaRPr lang="en-US" dirty="0"/>
          </a:p>
        </p:txBody>
      </p:sp>
      <p:sp>
        <p:nvSpPr>
          <p:cNvPr id="18" name="TextBox 17"/>
          <p:cNvSpPr txBox="1"/>
          <p:nvPr/>
        </p:nvSpPr>
        <p:spPr>
          <a:xfrm>
            <a:off x="4072515" y="3962643"/>
            <a:ext cx="1639880" cy="646331"/>
          </a:xfrm>
          <a:prstGeom prst="rect">
            <a:avLst/>
          </a:prstGeom>
          <a:noFill/>
        </p:spPr>
        <p:txBody>
          <a:bodyPr wrap="none" rtlCol="0">
            <a:spAutoFit/>
          </a:bodyPr>
          <a:lstStyle/>
          <a:p>
            <a:r>
              <a:rPr lang="en-US" dirty="0" smtClean="0"/>
              <a:t>Cylindrical shell</a:t>
            </a:r>
            <a:br>
              <a:rPr lang="en-US" dirty="0" smtClean="0"/>
            </a:br>
            <a:r>
              <a:rPr lang="en-US" dirty="0" smtClean="0"/>
              <a:t>at S=1</a:t>
            </a:r>
          </a:p>
        </p:txBody>
      </p:sp>
      <p:sp>
        <p:nvSpPr>
          <p:cNvPr id="19" name="TextBox 18"/>
          <p:cNvSpPr txBox="1"/>
          <p:nvPr/>
        </p:nvSpPr>
        <p:spPr>
          <a:xfrm>
            <a:off x="5867400" y="6412468"/>
            <a:ext cx="1616210" cy="369332"/>
          </a:xfrm>
          <a:prstGeom prst="rect">
            <a:avLst/>
          </a:prstGeom>
          <a:noFill/>
        </p:spPr>
        <p:txBody>
          <a:bodyPr wrap="none" rtlCol="0">
            <a:spAutoFit/>
          </a:bodyPr>
          <a:lstStyle/>
          <a:p>
            <a:r>
              <a:rPr lang="en-US" dirty="0" smtClean="0"/>
              <a:t>Cylindrical slice</a:t>
            </a:r>
            <a:endParaRPr lang="en-US" dirty="0"/>
          </a:p>
        </p:txBody>
      </p:sp>
      <p:sp>
        <p:nvSpPr>
          <p:cNvPr id="24" name="Rectangle 23"/>
          <p:cNvSpPr/>
          <p:nvPr/>
        </p:nvSpPr>
        <p:spPr>
          <a:xfrm>
            <a:off x="3886200" y="4953000"/>
            <a:ext cx="5638800" cy="190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072516" y="3581400"/>
            <a:ext cx="5681084"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7" name="Rectangle 26"/>
          <p:cNvSpPr/>
          <p:nvPr/>
        </p:nvSpPr>
        <p:spPr>
          <a:xfrm>
            <a:off x="7620000" y="4191000"/>
            <a:ext cx="2667000" cy="266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endParaRPr lang="en-US" dirty="0"/>
          </a:p>
        </p:txBody>
      </p:sp>
      <p:sp>
        <p:nvSpPr>
          <p:cNvPr id="29" name="Content Placeholder 28"/>
          <p:cNvSpPr>
            <a:spLocks noGrp="1"/>
          </p:cNvSpPr>
          <p:nvPr>
            <p:ph sz="half" idx="2"/>
          </p:nvPr>
        </p:nvSpPr>
        <p:spPr>
          <a:xfrm>
            <a:off x="1578428" y="1600200"/>
            <a:ext cx="2917371" cy="4525963"/>
          </a:xfrm>
        </p:spPr>
        <p:txBody>
          <a:bodyPr>
            <a:normAutofit/>
          </a:bodyPr>
          <a:lstStyle/>
          <a:p>
            <a:r>
              <a:rPr lang="en-US" b="1" dirty="0" smtClean="0">
                <a:latin typeface="Calibri"/>
                <a:cs typeface="Calibri"/>
              </a:rPr>
              <a:t>Hue</a:t>
            </a:r>
            <a:r>
              <a:rPr lang="en-US" dirty="0" smtClean="0">
                <a:latin typeface="Calibri"/>
                <a:cs typeface="Calibri"/>
              </a:rPr>
              <a:t> </a:t>
            </a:r>
            <a:r>
              <a:rPr lang="en-US" dirty="0">
                <a:latin typeface="Calibri"/>
                <a:cs typeface="Calibri"/>
              </a:rPr>
              <a:t>– base </a:t>
            </a:r>
            <a:r>
              <a:rPr lang="en-US" dirty="0" smtClean="0">
                <a:latin typeface="Calibri"/>
                <a:cs typeface="Calibri"/>
              </a:rPr>
              <a:t>color</a:t>
            </a:r>
          </a:p>
          <a:p>
            <a:r>
              <a:rPr lang="en-US" sz="2400" b="1" dirty="0">
                <a:cs typeface="Calibri"/>
              </a:rPr>
              <a:t>Saturation</a:t>
            </a:r>
            <a:r>
              <a:rPr lang="en-US" sz="2400" dirty="0">
                <a:cs typeface="Calibri"/>
              </a:rPr>
              <a:t> – purity </a:t>
            </a:r>
          </a:p>
          <a:p>
            <a:r>
              <a:rPr lang="en-US" sz="2400" b="1" dirty="0">
                <a:cs typeface="Calibri"/>
              </a:rPr>
              <a:t>Value</a:t>
            </a:r>
            <a:r>
              <a:rPr lang="en-US" sz="2400" dirty="0">
                <a:cs typeface="Calibri"/>
              </a:rPr>
              <a:t> – Lightness or Luminance</a:t>
            </a:r>
          </a:p>
          <a:p>
            <a:r>
              <a:rPr lang="en-US" sz="2400" dirty="0">
                <a:cs typeface="Calibri"/>
              </a:rPr>
              <a:t>Describes the brightness of a color (how much light appears to be reflected</a:t>
            </a:r>
            <a:r>
              <a:rPr lang="en-US" sz="2400" dirty="0" smtClean="0">
                <a:cs typeface="Calibri"/>
              </a:rPr>
              <a:t>)</a:t>
            </a:r>
            <a:endParaRPr lang="en-US" sz="2400" dirty="0">
              <a:cs typeface="Calibri"/>
            </a:endParaRPr>
          </a:p>
        </p:txBody>
      </p:sp>
      <p:pic>
        <p:nvPicPr>
          <p:cNvPr id="32" name="Picture 7" descr="saturation-brightness"/>
          <p:cNvPicPr>
            <a:picLocks noChangeAspect="1" noChangeArrowheads="1"/>
          </p:cNvPicPr>
          <p:nvPr/>
        </p:nvPicPr>
        <p:blipFill rotWithShape="1">
          <a:blip r:embed="rId5" cstate="print"/>
          <a:srcRect l="5515" t="4486"/>
          <a:stretch/>
        </p:blipFill>
        <p:spPr bwMode="auto">
          <a:xfrm>
            <a:off x="5561390" y="3787498"/>
            <a:ext cx="2590361" cy="2765701"/>
          </a:xfrm>
          <a:prstGeom prst="rect">
            <a:avLst/>
          </a:prstGeom>
          <a:noFill/>
          <a:ln w="9525">
            <a:noFill/>
            <a:miter lim="800000"/>
            <a:headEnd/>
            <a:tailEnd/>
          </a:ln>
        </p:spPr>
      </p:pic>
      <p:sp>
        <p:nvSpPr>
          <p:cNvPr id="33" name="Rectangle 32"/>
          <p:cNvSpPr/>
          <p:nvPr/>
        </p:nvSpPr>
        <p:spPr>
          <a:xfrm>
            <a:off x="6324600" y="6019800"/>
            <a:ext cx="2819400" cy="646331"/>
          </a:xfrm>
          <a:prstGeom prst="rect">
            <a:avLst/>
          </a:prstGeom>
        </p:spPr>
        <p:txBody>
          <a:bodyPr wrap="square">
            <a:spAutoFit/>
          </a:bodyPr>
          <a:lstStyle/>
          <a:p>
            <a:pPr algn="r"/>
            <a:r>
              <a:rPr lang="en-US" dirty="0">
                <a:latin typeface="Verdana" pitchFamily="34" charset="0"/>
                <a:cs typeface="Verdana" pitchFamily="34" charset="0"/>
              </a:rPr>
              <a:t>(Fixed Hue)</a:t>
            </a:r>
          </a:p>
          <a:p>
            <a:pPr algn="r"/>
            <a:r>
              <a:rPr lang="en-US" dirty="0" smtClean="0">
                <a:latin typeface="Verdana" pitchFamily="34" charset="0"/>
                <a:cs typeface="Verdana" pitchFamily="34" charset="0"/>
              </a:rPr>
              <a:t>Saturation </a:t>
            </a:r>
            <a:r>
              <a:rPr lang="en-US" dirty="0">
                <a:latin typeface="Verdana" pitchFamily="34" charset="0"/>
                <a:cs typeface="Verdana" pitchFamily="34" charset="0"/>
              </a:rPr>
              <a:t>vs. Value </a:t>
            </a:r>
          </a:p>
        </p:txBody>
      </p:sp>
    </p:spTree>
    <p:extLst>
      <p:ext uri="{BB962C8B-B14F-4D97-AF65-F5344CB8AC3E}">
        <p14:creationId xmlns:p14="http://schemas.microsoft.com/office/powerpoint/2010/main" val="1990751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15-01-14_Stolper_Infovis.pptx (1)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b="7918"/>
          <a:stretch/>
        </p:blipFill>
        <p:spPr>
          <a:xfrm>
            <a:off x="465829" y="874278"/>
            <a:ext cx="7711918" cy="5325819"/>
          </a:xfrm>
        </p:spPr>
      </p:pic>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
        <p:nvSpPr>
          <p:cNvPr id="8" name="TextBox 7"/>
          <p:cNvSpPr txBox="1"/>
          <p:nvPr/>
        </p:nvSpPr>
        <p:spPr>
          <a:xfrm>
            <a:off x="5926126" y="5418009"/>
            <a:ext cx="650388" cy="369332"/>
          </a:xfrm>
          <a:prstGeom prst="rect">
            <a:avLst/>
          </a:prstGeom>
          <a:noFill/>
        </p:spPr>
        <p:txBody>
          <a:bodyPr wrap="none" rtlCol="0">
            <a:spAutoFit/>
          </a:bodyPr>
          <a:lstStyle/>
          <a:p>
            <a:r>
              <a:rPr lang="en-US" dirty="0" smtClean="0"/>
              <a:t>p. 41</a:t>
            </a:r>
            <a:endParaRPr lang="en-US" dirty="0"/>
          </a:p>
        </p:txBody>
      </p:sp>
    </p:spTree>
    <p:extLst>
      <p:ext uri="{BB962C8B-B14F-4D97-AF65-F5344CB8AC3E}">
        <p14:creationId xmlns:p14="http://schemas.microsoft.com/office/powerpoint/2010/main" val="4822533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 Addition, </a:t>
            </a:r>
            <a:br>
              <a:rPr lang="en-US" dirty="0" smtClean="0"/>
            </a:br>
            <a:r>
              <a:rPr lang="en-US" dirty="0" smtClean="0"/>
              <a:t>Perceptual Context Matters</a:t>
            </a:r>
            <a:endParaRPr lang="en-US" dirty="0"/>
          </a:p>
        </p:txBody>
      </p:sp>
      <p:sp>
        <p:nvSpPr>
          <p:cNvPr id="8" name="Content Placeholder 7"/>
          <p:cNvSpPr>
            <a:spLocks noGrp="1"/>
          </p:cNvSpPr>
          <p:nvPr>
            <p:ph idx="1"/>
          </p:nvPr>
        </p:nvSpPr>
        <p:spPr>
          <a:gradFill flip="none" rotWithShape="1">
            <a:gsLst>
              <a:gs pos="0">
                <a:schemeClr val="accent1"/>
              </a:gs>
              <a:gs pos="100000">
                <a:prstClr val="white"/>
              </a:gs>
            </a:gsLst>
            <a:lin ang="0" scaled="1"/>
            <a:tileRect/>
          </a:gradFill>
        </p:spPr>
        <p:txBody>
          <a:bodyPr/>
          <a:lstStyle/>
          <a:p>
            <a:pPr marL="0" indent="0">
              <a:buNone/>
            </a:pP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Rectangle 8"/>
          <p:cNvSpPr/>
          <p:nvPr/>
        </p:nvSpPr>
        <p:spPr>
          <a:xfrm>
            <a:off x="1687286"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345543"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99359"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3435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Perceptual Context Matters</a:t>
            </a:r>
          </a:p>
        </p:txBody>
      </p:sp>
      <p:sp>
        <p:nvSpPr>
          <p:cNvPr id="8" name="Content Placeholder 7"/>
          <p:cNvSpPr>
            <a:spLocks noGrp="1"/>
          </p:cNvSpPr>
          <p:nvPr>
            <p:ph idx="1"/>
          </p:nvPr>
        </p:nvSpPr>
        <p:spPr>
          <a:noFill/>
        </p:spPr>
        <p:txBody>
          <a:bodyPr/>
          <a:lstStyle/>
          <a:p>
            <a:pPr marL="0" indent="0">
              <a:buNone/>
            </a:pP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Rectangle 8"/>
          <p:cNvSpPr/>
          <p:nvPr/>
        </p:nvSpPr>
        <p:spPr>
          <a:xfrm>
            <a:off x="1687286"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345543"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699359" y="3537857"/>
            <a:ext cx="1070428" cy="907143"/>
          </a:xfrm>
          <a:prstGeom prst="rect">
            <a:avLst/>
          </a:prstGeom>
          <a:solidFill>
            <a:srgbClr val="D5B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8883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Perceptual Context Matters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cxnSp>
        <p:nvCxnSpPr>
          <p:cNvPr id="4" name="Straight Arrow Connector 3"/>
          <p:cNvCxnSpPr/>
          <p:nvPr/>
        </p:nvCxnSpPr>
        <p:spPr>
          <a:xfrm>
            <a:off x="1959429" y="2413000"/>
            <a:ext cx="2413000"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372429" y="2086429"/>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14715" y="2431143"/>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4372429" y="2431144"/>
            <a:ext cx="344714" cy="326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1614715" y="2086429"/>
            <a:ext cx="344714" cy="3265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959429" y="3207658"/>
            <a:ext cx="2413000"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009572" y="3225801"/>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1977572" y="2899231"/>
            <a:ext cx="344714" cy="326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4027715" y="2881088"/>
            <a:ext cx="344714" cy="326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1977572" y="3225802"/>
            <a:ext cx="344714" cy="32657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215571" y="4898571"/>
            <a:ext cx="6917278" cy="646331"/>
          </a:xfrm>
          <a:prstGeom prst="rect">
            <a:avLst/>
          </a:prstGeom>
          <a:noFill/>
        </p:spPr>
        <p:txBody>
          <a:bodyPr wrap="none" rtlCol="0">
            <a:spAutoFit/>
          </a:bodyPr>
          <a:lstStyle/>
          <a:p>
            <a:r>
              <a:rPr lang="en-US" dirty="0" smtClean="0"/>
              <a:t>Large topic – see gestalt psychology readings</a:t>
            </a:r>
            <a:r>
              <a:rPr lang="en-US" dirty="0"/>
              <a:t>, e.g</a:t>
            </a:r>
            <a:r>
              <a:rPr lang="en-US" dirty="0" smtClean="0"/>
              <a:t>.</a:t>
            </a:r>
            <a:br>
              <a:rPr lang="en-US" dirty="0" smtClean="0"/>
            </a:br>
            <a:r>
              <a:rPr lang="en-US" dirty="0" smtClean="0"/>
              <a:t> </a:t>
            </a:r>
            <a:r>
              <a:rPr lang="en-US" dirty="0"/>
              <a:t>http://</a:t>
            </a:r>
            <a:r>
              <a:rPr lang="en-US" dirty="0" err="1"/>
              <a:t>vanseodesign.com</a:t>
            </a:r>
            <a:r>
              <a:rPr lang="en-US" dirty="0"/>
              <a:t>/web-design/gestalt-principles-of-perception/</a:t>
            </a:r>
          </a:p>
        </p:txBody>
      </p:sp>
    </p:spTree>
    <p:extLst>
      <p:ext uri="{BB962C8B-B14F-4D97-AF65-F5344CB8AC3E}">
        <p14:creationId xmlns:p14="http://schemas.microsoft.com/office/powerpoint/2010/main" val="18329665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C144B-2939-9A49-B014-915EC3E81866}" type="datetime1">
              <a:rPr lang="en-US" smtClean="0"/>
              <a:pPr/>
              <a:t>2/15/16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pPr/>
              <a:t>2</a:t>
            </a:fld>
            <a:endParaRPr lang="en-US" dirty="0"/>
          </a:p>
        </p:txBody>
      </p:sp>
      <p:sp>
        <p:nvSpPr>
          <p:cNvPr id="5" name="Content Placeholder 4"/>
          <p:cNvSpPr>
            <a:spLocks noGrp="1"/>
          </p:cNvSpPr>
          <p:nvPr>
            <p:ph sz="half" idx="2"/>
          </p:nvPr>
        </p:nvSpPr>
        <p:spPr/>
        <p:txBody>
          <a:bodyPr/>
          <a:lstStyle/>
          <a:p>
            <a:endParaRPr lang="en-US"/>
          </a:p>
        </p:txBody>
      </p:sp>
      <p:sp>
        <p:nvSpPr>
          <p:cNvPr id="6" name="Title 5"/>
          <p:cNvSpPr>
            <a:spLocks noGrp="1"/>
          </p:cNvSpPr>
          <p:nvPr>
            <p:ph type="title"/>
          </p:nvPr>
        </p:nvSpPr>
        <p:spPr/>
        <p:txBody>
          <a:bodyPr/>
          <a:lstStyle/>
          <a:p>
            <a:r>
              <a:rPr lang="en-US" dirty="0" smtClean="0"/>
              <a:t>Deconstruct this</a:t>
            </a:r>
            <a:endParaRPr lang="en-US" dirty="0"/>
          </a:p>
        </p:txBody>
      </p:sp>
      <p:sp>
        <p:nvSpPr>
          <p:cNvPr id="7" name="Content Placeholder 6"/>
          <p:cNvSpPr>
            <a:spLocks noGrp="1"/>
          </p:cNvSpPr>
          <p:nvPr>
            <p:ph sz="half" idx="1"/>
          </p:nvPr>
        </p:nvSpPr>
        <p:spPr/>
        <p:txBody>
          <a:bodyPr/>
          <a:lstStyle/>
          <a:p>
            <a:r>
              <a:rPr lang="en-US" dirty="0"/>
              <a:t>http://</a:t>
            </a:r>
            <a:r>
              <a:rPr lang="en-US" dirty="0" err="1"/>
              <a:t>githut.info</a:t>
            </a:r>
            <a:r>
              <a:rPr lang="en-US"/>
              <a:t>/</a:t>
            </a:r>
          </a:p>
        </p:txBody>
      </p:sp>
    </p:spTree>
    <p:extLst>
      <p:ext uri="{BB962C8B-B14F-4D97-AF65-F5344CB8AC3E}">
        <p14:creationId xmlns:p14="http://schemas.microsoft.com/office/powerpoint/2010/main" val="31347679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Relative Impact of Gestalt Principles Differs</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pic>
        <p:nvPicPr>
          <p:cNvPr id="8" name="Picture 7"/>
          <p:cNvPicPr>
            <a:picLocks noChangeAspect="1"/>
          </p:cNvPicPr>
          <p:nvPr/>
        </p:nvPicPr>
        <p:blipFill>
          <a:blip r:embed="rId3"/>
          <a:stretch>
            <a:fillRect/>
          </a:stretch>
        </p:blipFill>
        <p:spPr>
          <a:xfrm>
            <a:off x="342894" y="3802259"/>
            <a:ext cx="5905500" cy="2413000"/>
          </a:xfrm>
          <a:prstGeom prst="rect">
            <a:avLst/>
          </a:prstGeom>
        </p:spPr>
      </p:pic>
      <p:sp>
        <p:nvSpPr>
          <p:cNvPr id="10" name="Rectangle 9"/>
          <p:cNvSpPr/>
          <p:nvPr/>
        </p:nvSpPr>
        <p:spPr>
          <a:xfrm>
            <a:off x="990600" y="3880752"/>
            <a:ext cx="231140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381830" y="3880752"/>
            <a:ext cx="218077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9240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Relative Impact Differs</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grpSp>
        <p:nvGrpSpPr>
          <p:cNvPr id="9" name="Group 8"/>
          <p:cNvGrpSpPr/>
          <p:nvPr/>
        </p:nvGrpSpPr>
        <p:grpSpPr>
          <a:xfrm>
            <a:off x="5665213" y="1464126"/>
            <a:ext cx="3138720" cy="3516085"/>
            <a:chOff x="3875315" y="2013857"/>
            <a:chExt cx="3138720" cy="3516085"/>
          </a:xfrm>
        </p:grpSpPr>
        <p:sp>
          <p:nvSpPr>
            <p:cNvPr id="2" name="Oval 1"/>
            <p:cNvSpPr/>
            <p:nvPr/>
          </p:nvSpPr>
          <p:spPr>
            <a:xfrm>
              <a:off x="5250550" y="2013857"/>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729521" y="3429000"/>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250550" y="2563585"/>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6110521" y="3124200"/>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0550" y="3113313"/>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796321" y="2286000"/>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250550" y="3663041"/>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84263" y="2703279"/>
              <a:ext cx="217714" cy="21771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50550" y="4212769"/>
              <a:ext cx="217714" cy="217714"/>
            </a:xfrm>
            <a:prstGeom prst="ellipse">
              <a:avLst/>
            </a:prstGeom>
            <a:solidFill>
              <a:srgbClr val="85020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815121" y="3657600"/>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50550" y="4762497"/>
              <a:ext cx="217714" cy="217714"/>
            </a:xfrm>
            <a:prstGeom prst="ellipse">
              <a:avLst/>
            </a:prstGeom>
            <a:solidFill>
              <a:srgbClr val="85020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88979" y="3407225"/>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50550" y="5312228"/>
              <a:ext cx="217714" cy="217714"/>
            </a:xfrm>
            <a:prstGeom prst="ellipse">
              <a:avLst/>
            </a:prstGeom>
            <a:solidFill>
              <a:srgbClr val="85020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875315" y="3113313"/>
              <a:ext cx="217714" cy="21771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3"/>
          <a:stretch>
            <a:fillRect/>
          </a:stretch>
        </p:blipFill>
        <p:spPr>
          <a:xfrm>
            <a:off x="342894" y="3802259"/>
            <a:ext cx="5905500" cy="2413000"/>
          </a:xfrm>
          <a:prstGeom prst="rect">
            <a:avLst/>
          </a:prstGeom>
        </p:spPr>
      </p:pic>
      <p:sp>
        <p:nvSpPr>
          <p:cNvPr id="10" name="Rectangle 9"/>
          <p:cNvSpPr/>
          <p:nvPr/>
        </p:nvSpPr>
        <p:spPr>
          <a:xfrm>
            <a:off x="990600" y="3880752"/>
            <a:ext cx="231140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381830" y="3880752"/>
            <a:ext cx="2180770" cy="213213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8214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15-01-14_Stolper_Infovis.pptx (1) (dragged).pdf"/>
          <p:cNvPicPr>
            <a:picLocks noGrp="1" noChangeAspect="1"/>
          </p:cNvPicPr>
          <p:nvPr>
            <p:ph idx="1"/>
          </p:nvPr>
        </p:nvPicPr>
        <p:blipFill>
          <a:blip r:embed="rId2">
            <a:extLst>
              <a:ext uri="{28A0092B-C50C-407E-A947-70E740481C1C}">
                <a14:useLocalDpi xmlns:a14="http://schemas.microsoft.com/office/drawing/2010/main" val="0"/>
              </a:ext>
            </a:extLst>
          </a:blip>
          <a:srcRect t="8574" b="8574"/>
          <a:stretch>
            <a:fillRect/>
          </a:stretch>
        </p:blipFill>
        <p:spPr>
          <a:xfrm>
            <a:off x="-95899" y="121391"/>
            <a:ext cx="9522322" cy="5916967"/>
          </a:xfrm>
        </p:spPr>
      </p:pic>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smtClean="0"/>
              <a:t>Crowdsourcing Graphical Perception… </a:t>
            </a:r>
            <a:r>
              <a:rPr lang="en-US" dirty="0" err="1" smtClean="0"/>
              <a:t>Heer</a:t>
            </a:r>
            <a:r>
              <a:rPr lang="en-US" dirty="0" smtClean="0"/>
              <a:t> and </a:t>
            </a:r>
            <a:r>
              <a:rPr lang="en-US" dirty="0" err="1"/>
              <a:t>Bostock</a:t>
            </a:r>
            <a:r>
              <a:rPr lang="en-US" dirty="0"/>
              <a:t>. </a:t>
            </a:r>
            <a:r>
              <a:rPr lang="en-US" dirty="0" smtClean="0"/>
              <a:t>CHI 2010</a:t>
            </a:r>
            <a:r>
              <a:rPr lang="en-US" dirty="0"/>
              <a:t>, p. 203–212. </a:t>
            </a:r>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Tree>
    <p:extLst>
      <p:ext uri="{BB962C8B-B14F-4D97-AF65-F5344CB8AC3E}">
        <p14:creationId xmlns:p14="http://schemas.microsoft.com/office/powerpoint/2010/main" val="37946643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p:txBody>
          <a:bodyPr/>
          <a:lstStyle/>
          <a:p>
            <a:pPr marL="0" indent="0">
              <a:buNone/>
            </a:pPr>
            <a:r>
              <a:rPr lang="en-US" dirty="0" smtClean="0"/>
              <a:t>Use Bar Charts, Line Charts &amp; Scatterplots</a:t>
            </a:r>
            <a:br>
              <a:rPr lang="en-US" dirty="0" smtClean="0"/>
            </a:br>
            <a:r>
              <a:rPr lang="en-US" dirty="0" smtClean="0"/>
              <a:t>Skip everything else (most of the time)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Tree>
    <p:extLst>
      <p:ext uri="{BB962C8B-B14F-4D97-AF65-F5344CB8AC3E}">
        <p14:creationId xmlns:p14="http://schemas.microsoft.com/office/powerpoint/2010/main" val="4708632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161556"/>
            <a:ext cx="6280441" cy="990107"/>
          </a:xfrm>
        </p:spPr>
        <p:txBody>
          <a:bodyPr/>
          <a:lstStyle/>
          <a:p>
            <a:r>
              <a:rPr lang="en-US" dirty="0" smtClean="0"/>
              <a:t>Step 2: Pattern Perception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Memory</a:t>
            </a:r>
          </a:p>
          <a:p>
            <a:pPr algn="ctr"/>
            <a:r>
              <a:rPr lang="en-US" dirty="0" smtClean="0"/>
              <a:t>Long-Term Memory</a:t>
            </a: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sp>
        <p:nvSpPr>
          <p:cNvPr id="27" name="Right Arrow 2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28" name="Right Arrow 27"/>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29" name="Right Arrow 28"/>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
        <p:nvSpPr>
          <p:cNvPr id="3" name="Content Placeholder 2"/>
          <p:cNvSpPr>
            <a:spLocks noGrp="1"/>
          </p:cNvSpPr>
          <p:nvPr>
            <p:ph idx="1"/>
          </p:nvPr>
        </p:nvSpPr>
        <p:spPr>
          <a:xfrm>
            <a:off x="1128943" y="3936997"/>
            <a:ext cx="7048804" cy="1999843"/>
          </a:xfrm>
        </p:spPr>
        <p:txBody>
          <a:bodyPr/>
          <a:lstStyle/>
          <a:p>
            <a:r>
              <a:rPr lang="en-US" dirty="0" smtClean="0"/>
              <a:t>Slow serial processing; can handle abstraction</a:t>
            </a:r>
          </a:p>
          <a:p>
            <a:r>
              <a:rPr lang="en-US" dirty="0" smtClean="0"/>
              <a:t>Working Memory /</a:t>
            </a:r>
            <a:r>
              <a:rPr lang="en-US" dirty="0" err="1" smtClean="0"/>
              <a:t>imited</a:t>
            </a:r>
            <a:r>
              <a:rPr lang="en-US" dirty="0" smtClean="0"/>
              <a:t> to 3-4 chunks of info</a:t>
            </a:r>
          </a:p>
          <a:p>
            <a:r>
              <a:rPr lang="en-US" dirty="0" smtClean="0"/>
              <a:t>Attention + feature processing </a:t>
            </a:r>
            <a:endParaRPr lang="en-US" dirty="0"/>
          </a:p>
        </p:txBody>
      </p:sp>
    </p:spTree>
    <p:extLst>
      <p:ext uri="{BB962C8B-B14F-4D97-AF65-F5344CB8AC3E}">
        <p14:creationId xmlns:p14="http://schemas.microsoft.com/office/powerpoint/2010/main" val="37010777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Perception</a:t>
            </a:r>
            <a:endParaRPr lang="en-US" dirty="0"/>
          </a:p>
        </p:txBody>
      </p:sp>
      <p:sp>
        <p:nvSpPr>
          <p:cNvPr id="3" name="Content Placeholder 2"/>
          <p:cNvSpPr>
            <a:spLocks noGrp="1"/>
          </p:cNvSpPr>
          <p:nvPr>
            <p:ph idx="1"/>
          </p:nvPr>
        </p:nvSpPr>
        <p:spPr>
          <a:xfrm>
            <a:off x="1128943" y="1448007"/>
            <a:ext cx="7048804" cy="4379976"/>
          </a:xfrm>
        </p:spPr>
        <p:txBody>
          <a:bodyPr/>
          <a:lstStyle/>
          <a:p>
            <a:r>
              <a:rPr lang="en-US" dirty="0" smtClean="0"/>
              <a:t>Problem components are identified &amp; Formed into visual queries</a:t>
            </a:r>
          </a:p>
          <a:p>
            <a:r>
              <a:rPr lang="en-US" dirty="0" smtClean="0"/>
              <a:t>Eye searches the screen, driven by expectations of what to attend to</a:t>
            </a:r>
          </a:p>
          <a:p>
            <a:r>
              <a:rPr lang="en-US" dirty="0" smtClean="0"/>
              <a:t>Query determines what to focus on in each ‘fixation’</a:t>
            </a:r>
          </a:p>
          <a:p>
            <a:pPr lvl="1"/>
            <a:r>
              <a:rPr lang="en-US" dirty="0" smtClean="0"/>
              <a:t>Long term memory can guide this</a:t>
            </a:r>
          </a:p>
          <a:p>
            <a:pPr lvl="1"/>
            <a:r>
              <a:rPr lang="en-US" dirty="0" smtClean="0"/>
              <a:t>Working memory in play for new things (e.g. legends) – only 3-4 though!</a:t>
            </a:r>
          </a:p>
          <a:p>
            <a:r>
              <a:rPr lang="en-US" dirty="0" smtClean="0"/>
              <a:t>Links to propositions are activated by icons or recognizable patterns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12134596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Reading</a:t>
            </a:r>
            <a:endParaRPr lang="en-US" dirty="0"/>
          </a:p>
        </p:txBody>
      </p:sp>
      <p:sp>
        <p:nvSpPr>
          <p:cNvPr id="3" name="Content Placeholder 2"/>
          <p:cNvSpPr>
            <a:spLocks noGrp="1"/>
          </p:cNvSpPr>
          <p:nvPr>
            <p:ph idx="1"/>
          </p:nvPr>
        </p:nvSpPr>
        <p:spPr/>
        <p:txBody>
          <a:bodyPr/>
          <a:lstStyle/>
          <a:p>
            <a:r>
              <a:rPr lang="en-US" dirty="0" smtClean="0">
                <a:solidFill>
                  <a:schemeClr val="accent4"/>
                </a:solidFill>
              </a:rPr>
              <a:t>Support pattern finding capabilities</a:t>
            </a:r>
          </a:p>
          <a:p>
            <a:r>
              <a:rPr lang="en-US" dirty="0"/>
              <a:t>O</a:t>
            </a:r>
            <a:r>
              <a:rPr lang="en-US" dirty="0" smtClean="0"/>
              <a:t>ptimize for activity at different levels</a:t>
            </a:r>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pSp>
        <p:nvGrpSpPr>
          <p:cNvPr id="9" name="Group 8"/>
          <p:cNvGrpSpPr/>
          <p:nvPr/>
        </p:nvGrpSpPr>
        <p:grpSpPr>
          <a:xfrm>
            <a:off x="442130" y="4009568"/>
            <a:ext cx="1698727" cy="2179884"/>
            <a:chOff x="442130" y="3991429"/>
            <a:chExt cx="1698727" cy="2597169"/>
          </a:xfrm>
        </p:grpSpPr>
        <p:sp>
          <p:nvSpPr>
            <p:cNvPr id="7" name="U-Turn Arrow 6"/>
            <p:cNvSpPr/>
            <p:nvPr/>
          </p:nvSpPr>
          <p:spPr>
            <a:xfrm>
              <a:off x="465996" y="3991429"/>
              <a:ext cx="1674861" cy="1886857"/>
            </a:xfrm>
            <a:prstGeom prst="uturnArrow">
              <a:avLst>
                <a:gd name="adj1" fmla="val 25000"/>
                <a:gd name="adj2" fmla="val 25000"/>
                <a:gd name="adj3" fmla="val 25000"/>
                <a:gd name="adj4" fmla="val 26923"/>
                <a:gd name="adj5" fmla="val 528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7"/>
            <p:cNvSpPr/>
            <p:nvPr/>
          </p:nvSpPr>
          <p:spPr>
            <a:xfrm rot="10800000">
              <a:off x="442130" y="5635665"/>
              <a:ext cx="1535440" cy="952933"/>
            </a:xfrm>
            <a:prstGeom prst="uturnArrow">
              <a:avLst>
                <a:gd name="adj1" fmla="val 46192"/>
                <a:gd name="adj2" fmla="val 25000"/>
                <a:gd name="adj3" fmla="val 0"/>
                <a:gd name="adj4" fmla="val 10000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 name="Group 9"/>
          <p:cNvGrpSpPr/>
          <p:nvPr/>
        </p:nvGrpSpPr>
        <p:grpSpPr>
          <a:xfrm>
            <a:off x="1319156" y="4691885"/>
            <a:ext cx="1420415" cy="776370"/>
            <a:chOff x="442130" y="3991429"/>
            <a:chExt cx="1698727" cy="2597169"/>
          </a:xfrm>
        </p:grpSpPr>
        <p:sp>
          <p:nvSpPr>
            <p:cNvPr id="11" name="U-Turn Arrow 10"/>
            <p:cNvSpPr/>
            <p:nvPr/>
          </p:nvSpPr>
          <p:spPr>
            <a:xfrm>
              <a:off x="465996" y="3991429"/>
              <a:ext cx="1674861" cy="1886857"/>
            </a:xfrm>
            <a:prstGeom prst="uturnArrow">
              <a:avLst>
                <a:gd name="adj1" fmla="val 25000"/>
                <a:gd name="adj2" fmla="val 25000"/>
                <a:gd name="adj3" fmla="val 25000"/>
                <a:gd name="adj4" fmla="val 26923"/>
                <a:gd name="adj5" fmla="val 52885"/>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U-Turn Arrow 11"/>
            <p:cNvSpPr/>
            <p:nvPr/>
          </p:nvSpPr>
          <p:spPr>
            <a:xfrm rot="10800000">
              <a:off x="442130" y="5635665"/>
              <a:ext cx="1535440" cy="952933"/>
            </a:xfrm>
            <a:prstGeom prst="uturnArrow">
              <a:avLst>
                <a:gd name="adj1" fmla="val 46192"/>
                <a:gd name="adj2" fmla="val 25000"/>
                <a:gd name="adj3" fmla="val 0"/>
                <a:gd name="adj4" fmla="val 100000"/>
                <a:gd name="adj5" fmla="val 10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322286" y="4997449"/>
            <a:ext cx="997857" cy="265088"/>
            <a:chOff x="442130" y="3991429"/>
            <a:chExt cx="1698727" cy="2597169"/>
          </a:xfrm>
        </p:grpSpPr>
        <p:sp>
          <p:nvSpPr>
            <p:cNvPr id="14" name="U-Turn Arrow 13"/>
            <p:cNvSpPr/>
            <p:nvPr/>
          </p:nvSpPr>
          <p:spPr>
            <a:xfrm>
              <a:off x="465996" y="3991429"/>
              <a:ext cx="1674861" cy="1886857"/>
            </a:xfrm>
            <a:prstGeom prst="uturnArrow">
              <a:avLst>
                <a:gd name="adj1" fmla="val 25000"/>
                <a:gd name="adj2" fmla="val 25000"/>
                <a:gd name="adj3" fmla="val 25000"/>
                <a:gd name="adj4" fmla="val 26923"/>
                <a:gd name="adj5" fmla="val 52885"/>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5" name="U-Turn Arrow 14"/>
            <p:cNvSpPr/>
            <p:nvPr/>
          </p:nvSpPr>
          <p:spPr>
            <a:xfrm rot="10800000">
              <a:off x="442130" y="5635665"/>
              <a:ext cx="1535440" cy="952933"/>
            </a:xfrm>
            <a:prstGeom prst="uturnArrow">
              <a:avLst>
                <a:gd name="adj1" fmla="val 46192"/>
                <a:gd name="adj2" fmla="val 25000"/>
                <a:gd name="adj3" fmla="val 0"/>
                <a:gd name="adj4" fmla="val 100000"/>
                <a:gd name="adj5" fmla="val 1000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sp>
        <p:nvSpPr>
          <p:cNvPr id="17" name="TextBox 16"/>
          <p:cNvSpPr txBox="1"/>
          <p:nvPr/>
        </p:nvSpPr>
        <p:spPr>
          <a:xfrm>
            <a:off x="254000" y="3011710"/>
            <a:ext cx="2443961" cy="923330"/>
          </a:xfrm>
          <a:prstGeom prst="rect">
            <a:avLst/>
          </a:prstGeom>
          <a:noFill/>
        </p:spPr>
        <p:txBody>
          <a:bodyPr wrap="none" rtlCol="0">
            <a:spAutoFit/>
          </a:bodyPr>
          <a:lstStyle/>
          <a:p>
            <a:r>
              <a:rPr lang="en-US" dirty="0" smtClean="0"/>
              <a:t>Outer Loop:</a:t>
            </a:r>
            <a:br>
              <a:rPr lang="en-US" dirty="0" smtClean="0"/>
            </a:br>
            <a:r>
              <a:rPr lang="en-US" dirty="0" smtClean="0"/>
              <a:t>Finding candidate</a:t>
            </a:r>
            <a:br>
              <a:rPr lang="en-US" dirty="0" smtClean="0"/>
            </a:br>
            <a:r>
              <a:rPr lang="en-US" dirty="0" smtClean="0"/>
              <a:t>visual problems to solve</a:t>
            </a:r>
            <a:endParaRPr lang="en-US" dirty="0"/>
          </a:p>
        </p:txBody>
      </p:sp>
      <p:sp>
        <p:nvSpPr>
          <p:cNvPr id="18" name="TextBox 17"/>
          <p:cNvSpPr txBox="1"/>
          <p:nvPr/>
        </p:nvSpPr>
        <p:spPr>
          <a:xfrm>
            <a:off x="1977571" y="5391165"/>
            <a:ext cx="2158013" cy="923330"/>
          </a:xfrm>
          <a:prstGeom prst="rect">
            <a:avLst/>
          </a:prstGeom>
          <a:noFill/>
        </p:spPr>
        <p:txBody>
          <a:bodyPr wrap="none" rtlCol="0">
            <a:spAutoFit/>
          </a:bodyPr>
          <a:lstStyle/>
          <a:p>
            <a:r>
              <a:rPr lang="en-US" dirty="0" smtClean="0"/>
              <a:t>Middle Loop:</a:t>
            </a:r>
            <a:br>
              <a:rPr lang="en-US" dirty="0" smtClean="0"/>
            </a:br>
            <a:r>
              <a:rPr lang="en-US" dirty="0" smtClean="0"/>
              <a:t>Visual pattern search</a:t>
            </a:r>
            <a:br>
              <a:rPr lang="en-US" dirty="0" smtClean="0"/>
            </a:br>
            <a:r>
              <a:rPr lang="en-US" dirty="0" smtClean="0"/>
              <a:t>(eye movements)</a:t>
            </a:r>
            <a:endParaRPr lang="en-US" dirty="0"/>
          </a:p>
        </p:txBody>
      </p:sp>
      <p:sp>
        <p:nvSpPr>
          <p:cNvPr id="19" name="TextBox 18"/>
          <p:cNvSpPr txBox="1"/>
          <p:nvPr/>
        </p:nvSpPr>
        <p:spPr>
          <a:xfrm>
            <a:off x="3247571" y="4887651"/>
            <a:ext cx="1570675" cy="369332"/>
          </a:xfrm>
          <a:prstGeom prst="rect">
            <a:avLst/>
          </a:prstGeom>
          <a:noFill/>
        </p:spPr>
        <p:txBody>
          <a:bodyPr wrap="none" rtlCol="0">
            <a:spAutoFit/>
          </a:bodyPr>
          <a:lstStyle/>
          <a:p>
            <a:r>
              <a:rPr lang="en-US" dirty="0" smtClean="0"/>
              <a:t>Pattern testing</a:t>
            </a:r>
            <a:endParaRPr lang="en-US" dirty="0"/>
          </a:p>
        </p:txBody>
      </p:sp>
    </p:spTree>
    <p:extLst>
      <p:ext uri="{BB962C8B-B14F-4D97-AF65-F5344CB8AC3E}">
        <p14:creationId xmlns:p14="http://schemas.microsoft.com/office/powerpoint/2010/main" val="4672039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Reading</a:t>
            </a:r>
            <a:endParaRPr lang="en-US" dirty="0"/>
          </a:p>
        </p:txBody>
      </p:sp>
      <p:sp>
        <p:nvSpPr>
          <p:cNvPr id="3" name="Content Placeholder 2"/>
          <p:cNvSpPr>
            <a:spLocks noGrp="1"/>
          </p:cNvSpPr>
          <p:nvPr>
            <p:ph idx="1"/>
          </p:nvPr>
        </p:nvSpPr>
        <p:spPr>
          <a:xfrm>
            <a:off x="1128943" y="1393578"/>
            <a:ext cx="7048804" cy="4379976"/>
          </a:xfrm>
        </p:spPr>
        <p:txBody>
          <a:bodyPr/>
          <a:lstStyle/>
          <a:p>
            <a:r>
              <a:rPr lang="en-US" dirty="0" smtClean="0">
                <a:solidFill>
                  <a:schemeClr val="accent4"/>
                </a:solidFill>
              </a:rPr>
              <a:t>Support pattern finding capabilities</a:t>
            </a:r>
          </a:p>
          <a:p>
            <a:r>
              <a:rPr lang="en-US" dirty="0">
                <a:solidFill>
                  <a:srgbClr val="B5B5B5"/>
                </a:solidFill>
              </a:rPr>
              <a:t>O</a:t>
            </a:r>
            <a:r>
              <a:rPr lang="en-US" dirty="0" smtClean="0">
                <a:solidFill>
                  <a:srgbClr val="B5B5B5"/>
                </a:solidFill>
              </a:rPr>
              <a:t>ptimize for activity at different levels</a:t>
            </a:r>
          </a:p>
          <a:p>
            <a:r>
              <a:rPr lang="en-US" dirty="0"/>
              <a:t>Take economies of cognition into account (e.g. cost of learning new representations/tools</a:t>
            </a:r>
            <a:r>
              <a:rPr lang="en-US" dirty="0" smtClean="0"/>
              <a:t>)</a:t>
            </a:r>
          </a:p>
          <a:p>
            <a:pPr marL="0" indent="0">
              <a:buNone/>
            </a:pPr>
            <a:r>
              <a:rPr lang="en-US" dirty="0" smtClean="0"/>
              <a:t>Saccade: 100ms [50-200]</a:t>
            </a:r>
          </a:p>
          <a:p>
            <a:pPr marL="0" indent="0">
              <a:buNone/>
            </a:pPr>
            <a:r>
              <a:rPr lang="en-US" dirty="0" smtClean="0"/>
              <a:t>Cognitive Cycle: 70ms [25-170]</a:t>
            </a:r>
          </a:p>
          <a:p>
            <a:pPr marL="0" indent="0">
              <a:buNone/>
            </a:pPr>
            <a:r>
              <a:rPr lang="en-US" dirty="0" smtClean="0"/>
              <a:t>Motor Action: ~70ms [30-100]</a:t>
            </a:r>
          </a:p>
          <a:p>
            <a:pPr marL="0" indent="0">
              <a:buNone/>
            </a:pPr>
            <a:r>
              <a:rPr lang="en-US" dirty="0" smtClean="0"/>
              <a:t>Expert action: ~250ms (see/compute/act)</a:t>
            </a:r>
            <a:br>
              <a:rPr lang="en-US" dirty="0" smtClean="0"/>
            </a:br>
            <a:r>
              <a:rPr lang="en-US" dirty="0" smtClean="0"/>
              <a:t>Learning: MUCH MUCH slower</a:t>
            </a:r>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Tree>
    <p:extLst>
      <p:ext uri="{BB962C8B-B14F-4D97-AF65-F5344CB8AC3E}">
        <p14:creationId xmlns:p14="http://schemas.microsoft.com/office/powerpoint/2010/main" val="1217633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Pitfalls</a:t>
            </a:r>
            <a:endParaRPr lang="en-US" dirty="0"/>
          </a:p>
        </p:txBody>
      </p:sp>
      <p:sp>
        <p:nvSpPr>
          <p:cNvPr id="3" name="Text Placeholder 2"/>
          <p:cNvSpPr>
            <a:spLocks noGrp="1"/>
          </p:cNvSpPr>
          <p:nvPr>
            <p:ph type="body" idx="1"/>
          </p:nvPr>
        </p:nvSpPr>
        <p:spPr/>
        <p:txBody>
          <a:bodyPr/>
          <a:lstStyle/>
          <a:p>
            <a:r>
              <a:rPr lang="en-US" dirty="0" smtClean="0"/>
              <a:t>Moving Beyond Perception</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2/15/16</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283927237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 Can Also Trick Us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994626270"/>
              </p:ext>
            </p:extLst>
          </p:nvPr>
        </p:nvGraphicFramePr>
        <p:xfrm>
          <a:off x="1128713" y="1847850"/>
          <a:ext cx="7048500" cy="2595880"/>
        </p:xfrm>
        <a:graphic>
          <a:graphicData uri="http://schemas.openxmlformats.org/drawingml/2006/table">
            <a:tbl>
              <a:tblPr firstRow="1" bandRow="1">
                <a:tableStyleId>{5C22544A-7EE6-4342-B048-85BDC9FD1C3A}</a:tableStyleId>
              </a:tblPr>
              <a:tblGrid>
                <a:gridCol w="3524250"/>
                <a:gridCol w="3524250"/>
              </a:tblGrid>
              <a:tr h="370840">
                <a:tc>
                  <a:txBody>
                    <a:bodyPr/>
                    <a:lstStyle/>
                    <a:p>
                      <a:r>
                        <a:rPr lang="en-US" dirty="0" smtClean="0"/>
                        <a:t>Property</a:t>
                      </a:r>
                      <a:endParaRPr lang="en-US" dirty="0"/>
                    </a:p>
                  </a:txBody>
                  <a:tcPr/>
                </a:tc>
                <a:tc>
                  <a:txBody>
                    <a:bodyPr/>
                    <a:lstStyle/>
                    <a:p>
                      <a:r>
                        <a:rPr lang="en-US" dirty="0" smtClean="0"/>
                        <a:t>Value</a:t>
                      </a:r>
                      <a:endParaRPr lang="en-US" dirty="0"/>
                    </a:p>
                  </a:txBody>
                  <a:tcPr/>
                </a:tc>
              </a:tr>
              <a:tr h="370840">
                <a:tc>
                  <a:txBody>
                    <a:bodyPr/>
                    <a:lstStyle/>
                    <a:p>
                      <a:r>
                        <a:rPr lang="en-US" dirty="0" smtClean="0"/>
                        <a:t>Mean(x)</a:t>
                      </a:r>
                      <a:endParaRPr lang="en-US" dirty="0"/>
                    </a:p>
                  </a:txBody>
                  <a:tcPr/>
                </a:tc>
                <a:tc>
                  <a:txBody>
                    <a:bodyPr/>
                    <a:lstStyle/>
                    <a:p>
                      <a:r>
                        <a:rPr lang="en-US" dirty="0" smtClean="0"/>
                        <a:t>9</a:t>
                      </a:r>
                      <a:endParaRPr lang="en-US" dirty="0"/>
                    </a:p>
                  </a:txBody>
                  <a:tcPr/>
                </a:tc>
              </a:tr>
              <a:tr h="370840">
                <a:tc>
                  <a:txBody>
                    <a:bodyPr/>
                    <a:lstStyle/>
                    <a:p>
                      <a:r>
                        <a:rPr lang="en-US" dirty="0" smtClean="0"/>
                        <a:t>Variance(x)</a:t>
                      </a:r>
                      <a:endParaRPr lang="en-US" dirty="0"/>
                    </a:p>
                  </a:txBody>
                  <a:tcPr/>
                </a:tc>
                <a:tc>
                  <a:txBody>
                    <a:bodyPr/>
                    <a:lstStyle/>
                    <a:p>
                      <a:r>
                        <a:rPr lang="en-US" dirty="0" smtClean="0"/>
                        <a:t>11</a:t>
                      </a:r>
                      <a:endParaRPr lang="en-US" dirty="0"/>
                    </a:p>
                  </a:txBody>
                  <a:tcPr/>
                </a:tc>
              </a:tr>
              <a:tr h="370840">
                <a:tc>
                  <a:txBody>
                    <a:bodyPr/>
                    <a:lstStyle/>
                    <a:p>
                      <a:r>
                        <a:rPr lang="en-US" dirty="0" smtClean="0"/>
                        <a:t>Mean(y)</a:t>
                      </a:r>
                      <a:endParaRPr lang="en-US" dirty="0"/>
                    </a:p>
                  </a:txBody>
                  <a:tcPr/>
                </a:tc>
                <a:tc>
                  <a:txBody>
                    <a:bodyPr/>
                    <a:lstStyle/>
                    <a:p>
                      <a:r>
                        <a:rPr lang="en-US" dirty="0" smtClean="0"/>
                        <a:t>7.5</a:t>
                      </a:r>
                      <a:endParaRPr lang="en-US" dirty="0"/>
                    </a:p>
                  </a:txBody>
                  <a:tcPr/>
                </a:tc>
              </a:tr>
              <a:tr h="370840">
                <a:tc>
                  <a:txBody>
                    <a:bodyPr/>
                    <a:lstStyle/>
                    <a:p>
                      <a:r>
                        <a:rPr lang="en-US" dirty="0" smtClean="0"/>
                        <a:t>Variance(y)</a:t>
                      </a:r>
                      <a:endParaRPr lang="en-US" dirty="0"/>
                    </a:p>
                  </a:txBody>
                  <a:tcPr/>
                </a:tc>
                <a:tc>
                  <a:txBody>
                    <a:bodyPr/>
                    <a:lstStyle/>
                    <a:p>
                      <a:r>
                        <a:rPr lang="en-US" dirty="0" smtClean="0"/>
                        <a:t>4.122</a:t>
                      </a:r>
                      <a:endParaRPr lang="en-US" dirty="0"/>
                    </a:p>
                  </a:txBody>
                  <a:tcPr/>
                </a:tc>
              </a:tr>
              <a:tr h="370840">
                <a:tc>
                  <a:txBody>
                    <a:bodyPr/>
                    <a:lstStyle/>
                    <a:p>
                      <a:r>
                        <a:rPr lang="en-US" dirty="0" smtClean="0"/>
                        <a:t>Correlation(x, y)</a:t>
                      </a:r>
                      <a:endParaRPr lang="en-US" dirty="0"/>
                    </a:p>
                  </a:txBody>
                  <a:tcPr/>
                </a:tc>
                <a:tc>
                  <a:txBody>
                    <a:bodyPr/>
                    <a:lstStyle/>
                    <a:p>
                      <a:r>
                        <a:rPr lang="en-US" dirty="0" smtClean="0"/>
                        <a:t>.816</a:t>
                      </a:r>
                      <a:endParaRPr lang="en-US" dirty="0"/>
                    </a:p>
                  </a:txBody>
                  <a:tcPr/>
                </a:tc>
              </a:tr>
              <a:tr h="370840">
                <a:tc>
                  <a:txBody>
                    <a:bodyPr/>
                    <a:lstStyle/>
                    <a:p>
                      <a:r>
                        <a:rPr lang="en-US" dirty="0" smtClean="0"/>
                        <a:t>Linear Regression Line</a:t>
                      </a:r>
                      <a:endParaRPr lang="en-US" dirty="0"/>
                    </a:p>
                  </a:txBody>
                  <a:tcPr/>
                </a:tc>
                <a:tc>
                  <a:txBody>
                    <a:bodyPr/>
                    <a:lstStyle/>
                    <a:p>
                      <a:r>
                        <a:rPr lang="en-US" dirty="0" smtClean="0"/>
                        <a:t>Y = 3 + 0.5x</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dirty="0"/>
              <a:t>/cse6242/2015spring/slides/15-01-14_Stolper_Infovis.pptx.pdf</a:t>
            </a:r>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7667448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2368854"/>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key visual parameters to use in designing a visualization</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9891415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dirty="0"/>
              <a:t>/cse6242/2015spring/slides/15-01-14_Stolper_Infovis.pptx.pdf</a:t>
            </a:r>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pic>
        <p:nvPicPr>
          <p:cNvPr id="12" name="Content Placeholder 11"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28477387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pic>
        <p:nvPicPr>
          <p:cNvPr id="7" name="Content Placeholder 6"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5247281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pic>
        <p:nvPicPr>
          <p:cNvPr id="8" name="Content Placeholder 7"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407113426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pic>
        <p:nvPicPr>
          <p:cNvPr id="7" name="Content Placeholder 6"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16322093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Data Set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pic>
        <p:nvPicPr>
          <p:cNvPr id="8" name="Content Placeholder 7"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126341678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Numbers won’t catch these diffs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poloclub.gatech.edu</a:t>
            </a:r>
            <a:r>
              <a:rPr lang="en-US"/>
              <a:t>/cse6242/2015spring/slides/15-01-14_Stolper_Infovis.pptx.pdf</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pic>
        <p:nvPicPr>
          <p:cNvPr id="7" name="Content Placeholder 6" descr="15-01-14_Stolper_Infovis.pptx (1) (dragged).pdf"/>
          <p:cNvPicPr>
            <a:picLocks noGrp="1" noChangeAspect="1"/>
          </p:cNvPicPr>
          <p:nvPr>
            <p:ph idx="1"/>
          </p:nvPr>
        </p:nvPicPr>
        <p:blipFill>
          <a:blip r:embed="rId3">
            <a:extLst>
              <a:ext uri="{28A0092B-C50C-407E-A947-70E740481C1C}">
                <a14:useLocalDpi xmlns:a14="http://schemas.microsoft.com/office/drawing/2010/main" val="0"/>
              </a:ext>
            </a:extLst>
          </a:blip>
          <a:srcRect t="8574" b="8574"/>
          <a:stretch>
            <a:fillRect/>
          </a:stretch>
        </p:blipFill>
        <p:spPr/>
      </p:pic>
    </p:spTree>
    <p:extLst>
      <p:ext uri="{BB962C8B-B14F-4D97-AF65-F5344CB8AC3E}">
        <p14:creationId xmlns:p14="http://schemas.microsoft.com/office/powerpoint/2010/main" val="21026521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pic>
        <p:nvPicPr>
          <p:cNvPr id="7" name="Content Placeholder 6"/>
          <p:cNvPicPr>
            <a:picLocks noGrp="1" noChangeAspect="1"/>
          </p:cNvPicPr>
          <p:nvPr>
            <p:ph idx="1"/>
          </p:nvPr>
        </p:nvPicPr>
        <p:blipFill>
          <a:blip r:embed="rId3"/>
          <a:srcRect t="-38056" b="-38056"/>
          <a:stretch>
            <a:fillRect/>
          </a:stretch>
        </p:blipFill>
        <p:spPr>
          <a:xfrm>
            <a:off x="1128713" y="1847850"/>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413628845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pic>
        <p:nvPicPr>
          <p:cNvPr id="8" name="Content Placeholder 7"/>
          <p:cNvPicPr>
            <a:picLocks noGrp="1" noChangeAspect="1"/>
          </p:cNvPicPr>
          <p:nvPr>
            <p:ph idx="1"/>
          </p:nvPr>
        </p:nvPicPr>
        <p:blipFill>
          <a:blip r:embed="rId3"/>
          <a:srcRect t="-8541" b="-8541"/>
          <a:stretch>
            <a:fillRect/>
          </a:stretch>
        </p:blipFill>
        <p:spPr/>
      </p:pic>
    </p:spTree>
    <p:extLst>
      <p:ext uri="{BB962C8B-B14F-4D97-AF65-F5344CB8AC3E}">
        <p14:creationId xmlns:p14="http://schemas.microsoft.com/office/powerpoint/2010/main" val="9126897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pic>
        <p:nvPicPr>
          <p:cNvPr id="7" name="Content Placeholder 6"/>
          <p:cNvPicPr>
            <a:picLocks noGrp="1" noChangeAspect="1"/>
          </p:cNvPicPr>
          <p:nvPr>
            <p:ph idx="1"/>
          </p:nvPr>
        </p:nvPicPr>
        <p:blipFill>
          <a:blip r:embed="rId3"/>
          <a:srcRect t="3813" b="3813"/>
          <a:stretch>
            <a:fillRect/>
          </a:stretch>
        </p:blipFill>
        <p:spPr/>
      </p:pic>
    </p:spTree>
    <p:extLst>
      <p:ext uri="{BB962C8B-B14F-4D97-AF65-F5344CB8AC3E}">
        <p14:creationId xmlns:p14="http://schemas.microsoft.com/office/powerpoint/2010/main" val="357547552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dirty="0"/>
              <a:t>/the-27-worst-charts-of-all-time-2013-6?op=1</a:t>
            </a:r>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pic>
        <p:nvPicPr>
          <p:cNvPr id="8" name="Content Placeholder 7"/>
          <p:cNvPicPr>
            <a:picLocks noGrp="1" noChangeAspect="1"/>
          </p:cNvPicPr>
          <p:nvPr>
            <p:ph idx="1"/>
          </p:nvPr>
        </p:nvPicPr>
        <p:blipFill>
          <a:blip r:embed="rId3"/>
          <a:srcRect l="832" r="832"/>
          <a:stretch>
            <a:fillRect/>
          </a:stretch>
        </p:blipFill>
        <p:spPr/>
      </p:pic>
    </p:spTree>
    <p:extLst>
      <p:ext uri="{BB962C8B-B14F-4D97-AF65-F5344CB8AC3E}">
        <p14:creationId xmlns:p14="http://schemas.microsoft.com/office/powerpoint/2010/main" val="23286434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Reading</a:t>
            </a:r>
            <a:endParaRPr lang="en-US" dirty="0"/>
          </a:p>
        </p:txBody>
      </p:sp>
      <p:sp>
        <p:nvSpPr>
          <p:cNvPr id="3" name="Content Placeholder 2"/>
          <p:cNvSpPr>
            <a:spLocks noGrp="1"/>
          </p:cNvSpPr>
          <p:nvPr>
            <p:ph idx="1"/>
          </p:nvPr>
        </p:nvSpPr>
        <p:spPr/>
        <p:txBody>
          <a:bodyPr/>
          <a:lstStyle/>
          <a:p>
            <a:r>
              <a:rPr lang="en-US" b="1" dirty="0" smtClean="0"/>
              <a:t>Support pattern finding capabilities</a:t>
            </a:r>
          </a:p>
          <a:p>
            <a:r>
              <a:rPr lang="en-US" dirty="0" smtClean="0">
                <a:solidFill>
                  <a:schemeClr val="accent4"/>
                </a:solidFill>
              </a:rPr>
              <a:t>Optimize cognitive processes as a nested set of activities</a:t>
            </a:r>
          </a:p>
          <a:p>
            <a:r>
              <a:rPr lang="en-US" dirty="0" smtClean="0">
                <a:solidFill>
                  <a:schemeClr val="accent4"/>
                </a:solidFill>
              </a:rPr>
              <a:t>Take economies of cognition into account (e.g. cost of learning new representations/tools)</a:t>
            </a:r>
          </a:p>
          <a:p>
            <a:r>
              <a:rPr lang="en-US" dirty="0" smtClean="0">
                <a:solidFill>
                  <a:schemeClr val="accent4"/>
                </a:solidFill>
              </a:rPr>
              <a:t>Think about attention at many levels, design around cognitive goals</a:t>
            </a:r>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9316834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www.businessinsider.com</a:t>
            </a:r>
            <a:r>
              <a:rPr lang="en-US"/>
              <a:t>/the-27-worst-charts-of-all-time-2013-6?op=1</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pic>
        <p:nvPicPr>
          <p:cNvPr id="7" name="Content Placeholder 6"/>
          <p:cNvPicPr>
            <a:picLocks noGrp="1" noChangeAspect="1"/>
          </p:cNvPicPr>
          <p:nvPr>
            <p:ph idx="1"/>
          </p:nvPr>
        </p:nvPicPr>
        <p:blipFill>
          <a:blip r:embed="rId3"/>
          <a:srcRect l="2349" r="2349"/>
          <a:stretch>
            <a:fillRect/>
          </a:stretch>
        </p:blipFill>
        <p:spPr/>
      </p:pic>
    </p:spTree>
    <p:extLst>
      <p:ext uri="{BB962C8B-B14F-4D97-AF65-F5344CB8AC3E}">
        <p14:creationId xmlns:p14="http://schemas.microsoft.com/office/powerpoint/2010/main" val="280773448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pic>
        <p:nvPicPr>
          <p:cNvPr id="7" name="Content Placeholder 6"/>
          <p:cNvPicPr>
            <a:picLocks noGrp="1" noChangeAspect="1"/>
          </p:cNvPicPr>
          <p:nvPr>
            <p:ph idx="1"/>
          </p:nvPr>
        </p:nvPicPr>
        <p:blipFill>
          <a:blip r:embed="rId3"/>
          <a:srcRect l="-18240" r="-1824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/example2.php</a:t>
            </a:r>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55236564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/example2.php</a:t>
            </a:r>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pic>
        <p:nvPicPr>
          <p:cNvPr id="10" name="Content Placeholder 9"/>
          <p:cNvPicPr>
            <a:picLocks noGrp="1" noChangeAspect="1"/>
          </p:cNvPicPr>
          <p:nvPr>
            <p:ph idx="1"/>
          </p:nvPr>
        </p:nvPicPr>
        <p:blipFill>
          <a:blip r:embed="rId3"/>
          <a:srcRect l="-9757" r="-9757"/>
          <a:stretch>
            <a:fillRect/>
          </a:stretch>
        </p:blipFill>
        <p:spPr/>
      </p:pic>
    </p:spTree>
    <p:extLst>
      <p:ext uri="{BB962C8B-B14F-4D97-AF65-F5344CB8AC3E}">
        <p14:creationId xmlns:p14="http://schemas.microsoft.com/office/powerpoint/2010/main" val="29883912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/example20.php</a:t>
            </a:r>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pic>
        <p:nvPicPr>
          <p:cNvPr id="7" name="Content Placeholder 6"/>
          <p:cNvPicPr>
            <a:picLocks noGrp="1" noChangeAspect="1"/>
          </p:cNvPicPr>
          <p:nvPr>
            <p:ph idx="1"/>
          </p:nvPr>
        </p:nvPicPr>
        <p:blipFill>
          <a:blip r:embed="rId3"/>
          <a:srcRect l="-19776" r="-19776"/>
          <a:stretch>
            <a:fillRect/>
          </a:stretch>
        </p:blipFill>
        <p:spPr/>
      </p:pic>
    </p:spTree>
    <p:extLst>
      <p:ext uri="{BB962C8B-B14F-4D97-AF65-F5344CB8AC3E}">
        <p14:creationId xmlns:p14="http://schemas.microsoft.com/office/powerpoint/2010/main" val="86177279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/example20.php</a:t>
            </a:r>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pic>
        <p:nvPicPr>
          <p:cNvPr id="10" name="Content Placeholder 9"/>
          <p:cNvPicPr>
            <a:picLocks noGrp="1" noChangeAspect="1"/>
          </p:cNvPicPr>
          <p:nvPr>
            <p:ph idx="1"/>
          </p:nvPr>
        </p:nvPicPr>
        <p:blipFill>
          <a:blip r:embed="rId3"/>
          <a:srcRect l="-12216" r="-12216"/>
          <a:stretch>
            <a:fillRect/>
          </a:stretch>
        </p:blipFill>
        <p:spPr/>
      </p:pic>
    </p:spTree>
    <p:extLst>
      <p:ext uri="{BB962C8B-B14F-4D97-AF65-F5344CB8AC3E}">
        <p14:creationId xmlns:p14="http://schemas.microsoft.com/office/powerpoint/2010/main" val="176694261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/example14.php</a:t>
            </a:r>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pic>
        <p:nvPicPr>
          <p:cNvPr id="7" name="Content Placeholder 6"/>
          <p:cNvPicPr>
            <a:picLocks noGrp="1" noChangeAspect="1"/>
          </p:cNvPicPr>
          <p:nvPr>
            <p:ph idx="1"/>
          </p:nvPr>
        </p:nvPicPr>
        <p:blipFill>
          <a:blip r:embed="rId3"/>
          <a:srcRect l="-6983" r="-6983"/>
          <a:stretch>
            <a:fillRect/>
          </a:stretch>
        </p:blipFill>
        <p:spPr/>
      </p:pic>
    </p:spTree>
    <p:extLst>
      <p:ext uri="{BB962C8B-B14F-4D97-AF65-F5344CB8AC3E}">
        <p14:creationId xmlns:p14="http://schemas.microsoft.com/office/powerpoint/2010/main" val="38842681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/example14.php</a:t>
            </a:r>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pic>
        <p:nvPicPr>
          <p:cNvPr id="8" name="Content Placeholder 7"/>
          <p:cNvPicPr>
            <a:picLocks noGrp="1" noChangeAspect="1"/>
          </p:cNvPicPr>
          <p:nvPr>
            <p:ph idx="1"/>
          </p:nvPr>
        </p:nvPicPr>
        <p:blipFill rotWithShape="1">
          <a:blip r:embed="rId3"/>
          <a:srcRect t="-1095" b="61637"/>
          <a:stretch/>
        </p:blipFill>
        <p:spPr>
          <a:xfrm>
            <a:off x="1128943" y="1847153"/>
            <a:ext cx="7048804" cy="3216962"/>
          </a:xfrm>
        </p:spPr>
      </p:pic>
      <p:pic>
        <p:nvPicPr>
          <p:cNvPr id="9" name="Picture 8"/>
          <p:cNvPicPr>
            <a:picLocks noChangeAspect="1"/>
          </p:cNvPicPr>
          <p:nvPr/>
        </p:nvPicPr>
        <p:blipFill rotWithShape="1">
          <a:blip r:embed="rId3"/>
          <a:srcRect t="85628"/>
          <a:stretch/>
        </p:blipFill>
        <p:spPr>
          <a:xfrm>
            <a:off x="1105872" y="4288830"/>
            <a:ext cx="7204218" cy="1197570"/>
          </a:xfrm>
          <a:prstGeom prst="rect">
            <a:avLst/>
          </a:prstGeom>
        </p:spPr>
      </p:pic>
    </p:spTree>
    <p:extLst>
      <p:ext uri="{BB962C8B-B14F-4D97-AF65-F5344CB8AC3E}">
        <p14:creationId xmlns:p14="http://schemas.microsoft.com/office/powerpoint/2010/main" val="34684179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rcRect l="-40962" r="-40962"/>
          <a:stretch>
            <a:fillRect/>
          </a:stretch>
        </p:blipFill>
        <p:spPr/>
      </p:pic>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/example1.php</a:t>
            </a:r>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238501299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/example1.php</a:t>
            </a:r>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pic>
        <p:nvPicPr>
          <p:cNvPr id="8" name="Content Placeholder 7"/>
          <p:cNvPicPr>
            <a:picLocks noGrp="1" noChangeAspect="1"/>
          </p:cNvPicPr>
          <p:nvPr>
            <p:ph idx="1"/>
          </p:nvPr>
        </p:nvPicPr>
        <p:blipFill>
          <a:blip r:embed="rId3"/>
          <a:srcRect l="-4268" r="-4268"/>
          <a:stretch>
            <a:fillRect/>
          </a:stretch>
        </p:blipFill>
        <p:spPr/>
      </p:pic>
    </p:spTree>
    <p:extLst>
      <p:ext uri="{BB962C8B-B14F-4D97-AF65-F5344CB8AC3E}">
        <p14:creationId xmlns:p14="http://schemas.microsoft.com/office/powerpoint/2010/main" val="102199014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err="1" smtClean="0"/>
              <a:t>NoNos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https://</a:t>
            </a:r>
            <a:r>
              <a:rPr lang="en-US" dirty="0" err="1"/>
              <a:t>www.perceptualedge.com</a:t>
            </a:r>
            <a:r>
              <a:rPr lang="en-US" dirty="0"/>
              <a:t>/example1.php</a:t>
            </a:r>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
        <p:nvSpPr>
          <p:cNvPr id="3" name="Content Placeholder 2"/>
          <p:cNvSpPr>
            <a:spLocks noGrp="1"/>
          </p:cNvSpPr>
          <p:nvPr>
            <p:ph idx="1"/>
          </p:nvPr>
        </p:nvSpPr>
        <p:spPr>
          <a:xfrm>
            <a:off x="1128943" y="1269828"/>
            <a:ext cx="7048804" cy="4379976"/>
          </a:xfrm>
        </p:spPr>
        <p:txBody>
          <a:bodyPr/>
          <a:lstStyle/>
          <a:p>
            <a:pPr marL="0" indent="0">
              <a:buNone/>
            </a:pPr>
            <a:r>
              <a:rPr lang="en-US" dirty="0" smtClean="0"/>
              <a:t>Other great examples</a:t>
            </a:r>
          </a:p>
          <a:p>
            <a:pPr marL="0" indent="0">
              <a:buNone/>
            </a:pPr>
            <a:r>
              <a:rPr lang="en-US" dirty="0" smtClean="0"/>
              <a:t>Table </a:t>
            </a:r>
            <a:r>
              <a:rPr lang="en-US" dirty="0" err="1" smtClean="0"/>
              <a:t>vs</a:t>
            </a:r>
            <a:r>
              <a:rPr lang="en-US" dirty="0"/>
              <a:t> chart: </a:t>
            </a:r>
            <a:r>
              <a:rPr lang="en-US" dirty="0">
                <a:hlinkClick r:id="rId3"/>
              </a:rPr>
              <a:t>https://www.perceptualedge.com/example8.</a:t>
            </a:r>
            <a:r>
              <a:rPr lang="en-US" dirty="0" smtClean="0">
                <a:hlinkClick r:id="rId3"/>
              </a:rPr>
              <a:t>php</a:t>
            </a:r>
            <a:endParaRPr lang="en-US" dirty="0" smtClean="0"/>
          </a:p>
          <a:p>
            <a:pPr marL="0" indent="0">
              <a:buNone/>
            </a:pPr>
            <a:r>
              <a:rPr lang="en-US" dirty="0" err="1" smtClean="0"/>
              <a:t>Infographic</a:t>
            </a:r>
            <a:r>
              <a:rPr lang="en-US" dirty="0" smtClean="0"/>
              <a:t> </a:t>
            </a:r>
            <a:r>
              <a:rPr lang="en-US" dirty="0" err="1" smtClean="0"/>
              <a:t>vs</a:t>
            </a:r>
            <a:r>
              <a:rPr lang="en-US" dirty="0" smtClean="0"/>
              <a:t> charts:</a:t>
            </a:r>
          </a:p>
          <a:p>
            <a:pPr marL="0" indent="0">
              <a:buNone/>
            </a:pPr>
            <a:r>
              <a:rPr lang="en-US" dirty="0">
                <a:hlinkClick r:id="rId4"/>
              </a:rPr>
              <a:t>https://www.perceptualedge.com/example15.</a:t>
            </a:r>
            <a:r>
              <a:rPr lang="en-US" dirty="0" smtClean="0">
                <a:hlinkClick r:id="rId4"/>
              </a:rPr>
              <a:t>php</a:t>
            </a:r>
            <a:endParaRPr lang="en-US" dirty="0" smtClean="0"/>
          </a:p>
          <a:p>
            <a:pPr marL="0" indent="0">
              <a:buNone/>
            </a:pPr>
            <a:r>
              <a:rPr lang="en-US" dirty="0" smtClean="0"/>
              <a:t>An argument about </a:t>
            </a:r>
            <a:r>
              <a:rPr lang="en-US" dirty="0" err="1" smtClean="0"/>
              <a:t>infographic</a:t>
            </a:r>
            <a:r>
              <a:rPr lang="en-US" dirty="0" smtClean="0"/>
              <a:t> design:</a:t>
            </a:r>
          </a:p>
          <a:p>
            <a:pPr marL="0" indent="0">
              <a:buNone/>
            </a:pPr>
            <a:r>
              <a:rPr lang="en-US" dirty="0">
                <a:hlinkClick r:id="rId5"/>
              </a:rPr>
              <a:t>https://www.smashingmagazine.com/2011/10/the-dos-and-donts-of-infographic-design-revisited</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14038449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
        <p:nvSpPr>
          <p:cNvPr id="7" name="Right Arrow 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9" name="Right Arrow 8"/>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10" name="Right Arrow 9"/>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
        <p:nvSpPr>
          <p:cNvPr id="11" name="TextBox 10"/>
          <p:cNvSpPr txBox="1"/>
          <p:nvPr/>
        </p:nvSpPr>
        <p:spPr>
          <a:xfrm>
            <a:off x="1251857" y="483834"/>
            <a:ext cx="6676572" cy="369332"/>
          </a:xfrm>
          <a:prstGeom prst="rect">
            <a:avLst/>
          </a:prstGeom>
          <a:noFill/>
        </p:spPr>
        <p:txBody>
          <a:bodyPr wrap="square" rtlCol="0">
            <a:spAutoFit/>
          </a:bodyPr>
          <a:lstStyle/>
          <a:p>
            <a:r>
              <a:rPr lang="en-US" dirty="0" smtClean="0"/>
              <a:t>Sensation (physical process)		Perception (cognitive process)</a:t>
            </a:r>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spTree>
    <p:extLst>
      <p:ext uri="{BB962C8B-B14F-4D97-AF65-F5344CB8AC3E}">
        <p14:creationId xmlns:p14="http://schemas.microsoft.com/office/powerpoint/2010/main" val="293010181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one last sequence</a:t>
            </a:r>
            <a:endParaRPr lang="en-US" dirty="0"/>
          </a:p>
        </p:txBody>
      </p:sp>
      <p:pic>
        <p:nvPicPr>
          <p:cNvPr id="7" name="Content Placeholder 6"/>
          <p:cNvPicPr>
            <a:picLocks noGrp="1" noChangeAspect="1"/>
          </p:cNvPicPr>
          <p:nvPr>
            <p:ph idx="1"/>
          </p:nvPr>
        </p:nvPicPr>
        <p:blipFill>
          <a:blip r:embed="rId3"/>
          <a:srcRect l="-13770" r="-13770"/>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144723804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pic>
        <p:nvPicPr>
          <p:cNvPr id="8" name="Content Placeholder 7"/>
          <p:cNvPicPr>
            <a:picLocks noGrp="1" noChangeAspect="1"/>
          </p:cNvPicPr>
          <p:nvPr>
            <p:ph idx="1"/>
          </p:nvPr>
        </p:nvPicPr>
        <p:blipFill>
          <a:blip r:embed="rId3"/>
          <a:srcRect l="-10752" r="-10752"/>
          <a:stretch>
            <a:fillRect/>
          </a:stretch>
        </p:blipFill>
        <p:spPr/>
      </p:pic>
    </p:spTree>
    <p:extLst>
      <p:ext uri="{BB962C8B-B14F-4D97-AF65-F5344CB8AC3E}">
        <p14:creationId xmlns:p14="http://schemas.microsoft.com/office/powerpoint/2010/main" val="171920188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pic>
        <p:nvPicPr>
          <p:cNvPr id="7" name="Content Placeholder 6"/>
          <p:cNvPicPr>
            <a:picLocks noGrp="1" noChangeAspect="1"/>
          </p:cNvPicPr>
          <p:nvPr>
            <p:ph idx="1"/>
          </p:nvPr>
        </p:nvPicPr>
        <p:blipFill>
          <a:blip r:embed="rId3"/>
          <a:srcRect l="-2504" r="-2504"/>
          <a:stretch>
            <a:fillRect/>
          </a:stretch>
        </p:blipFill>
        <p:spPr/>
      </p:pic>
    </p:spTree>
    <p:extLst>
      <p:ext uri="{BB962C8B-B14F-4D97-AF65-F5344CB8AC3E}">
        <p14:creationId xmlns:p14="http://schemas.microsoft.com/office/powerpoint/2010/main" val="75891854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pic>
        <p:nvPicPr>
          <p:cNvPr id="8" name="Content Placeholder 7"/>
          <p:cNvPicPr>
            <a:picLocks noGrp="1" noChangeAspect="1"/>
          </p:cNvPicPr>
          <p:nvPr>
            <p:ph idx="1"/>
          </p:nvPr>
        </p:nvPicPr>
        <p:blipFill>
          <a:blip r:embed="rId3"/>
          <a:srcRect l="-15178" r="-15178"/>
          <a:stretch>
            <a:fillRect/>
          </a:stretch>
        </p:blipFill>
        <p:spPr/>
      </p:pic>
    </p:spTree>
    <p:extLst>
      <p:ext uri="{BB962C8B-B14F-4D97-AF65-F5344CB8AC3E}">
        <p14:creationId xmlns:p14="http://schemas.microsoft.com/office/powerpoint/2010/main" val="358947596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alternative view</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r>
              <a:rPr lang="en-US" dirty="0"/>
              <a:t>http://</a:t>
            </a:r>
            <a:r>
              <a:rPr lang="en-US" dirty="0" err="1"/>
              <a:t>soquelbythecreek.blogspot.com</a:t>
            </a:r>
            <a:r>
              <a:rPr lang="en-US" dirty="0"/>
              <a:t>/2010/02/what-does-</a:t>
            </a:r>
            <a:r>
              <a:rPr lang="en-US" dirty="0" err="1"/>
              <a:t>obama</a:t>
            </a:r>
            <a:r>
              <a:rPr lang="en-US" dirty="0"/>
              <a:t>-job-chart-really-</a:t>
            </a:r>
            <a:r>
              <a:rPr lang="en-US" dirty="0" err="1"/>
              <a:t>mean.html</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54</a:t>
            </a:fld>
            <a:endParaRPr lang="en-US" dirty="0"/>
          </a:p>
        </p:txBody>
      </p:sp>
      <p:pic>
        <p:nvPicPr>
          <p:cNvPr id="7" name="Content Placeholder 6"/>
          <p:cNvPicPr>
            <a:picLocks noGrp="1" noChangeAspect="1"/>
          </p:cNvPicPr>
          <p:nvPr>
            <p:ph idx="1"/>
          </p:nvPr>
        </p:nvPicPr>
        <p:blipFill>
          <a:blip r:embed="rId3"/>
          <a:srcRect l="-13702" r="-13702"/>
          <a:stretch>
            <a:fillRect/>
          </a:stretch>
        </p:blipFill>
        <p:spPr/>
      </p:pic>
    </p:spTree>
    <p:extLst>
      <p:ext uri="{BB962C8B-B14F-4D97-AF65-F5344CB8AC3E}">
        <p14:creationId xmlns:p14="http://schemas.microsoft.com/office/powerpoint/2010/main" val="26891874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2698"/>
            <a:ext cx="7223615" cy="990107"/>
          </a:xfrm>
        </p:spPr>
        <p:txBody>
          <a:bodyPr/>
          <a:lstStyle/>
          <a:p>
            <a:r>
              <a:rPr lang="en-US" dirty="0" smtClean="0"/>
              <a:t>Step 1: Low Level Property Extraction</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Iconic (Pre-attentive) processing</a:t>
            </a: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sp>
        <p:nvSpPr>
          <p:cNvPr id="27" name="Right Arrow 2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28" name="Right Arrow 27"/>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29" name="Right Arrow 28"/>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
        <p:nvSpPr>
          <p:cNvPr id="13" name="Content Placeholder 12"/>
          <p:cNvSpPr>
            <a:spLocks noGrp="1"/>
          </p:cNvSpPr>
          <p:nvPr>
            <p:ph idx="1"/>
          </p:nvPr>
        </p:nvSpPr>
        <p:spPr>
          <a:xfrm>
            <a:off x="1128943" y="4118429"/>
            <a:ext cx="7048804" cy="2108700"/>
          </a:xfrm>
        </p:spPr>
        <p:txBody>
          <a:bodyPr/>
          <a:lstStyle/>
          <a:p>
            <a:pPr marL="0" indent="0">
              <a:buNone/>
            </a:pPr>
            <a:r>
              <a:rPr lang="en-US" dirty="0" smtClean="0"/>
              <a:t>VERY FAST</a:t>
            </a:r>
          </a:p>
          <a:p>
            <a:pPr marL="0" indent="0">
              <a:buNone/>
            </a:pPr>
            <a:r>
              <a:rPr lang="en-US" dirty="0" smtClean="0"/>
              <a:t>Parallel</a:t>
            </a:r>
            <a:br>
              <a:rPr lang="en-US" dirty="0" smtClean="0"/>
            </a:br>
            <a:r>
              <a:rPr lang="en-US" dirty="0" smtClean="0"/>
              <a:t>Detects basic features</a:t>
            </a:r>
            <a:br>
              <a:rPr lang="en-US" dirty="0" smtClean="0"/>
            </a:br>
            <a:r>
              <a:rPr lang="en-US" dirty="0" smtClean="0"/>
              <a:t>Repeats every 200ms (saccades)</a:t>
            </a:r>
            <a:endParaRPr lang="en-US" dirty="0"/>
          </a:p>
        </p:txBody>
      </p:sp>
    </p:spTree>
    <p:extLst>
      <p:ext uri="{BB962C8B-B14F-4D97-AF65-F5344CB8AC3E}">
        <p14:creationId xmlns:p14="http://schemas.microsoft.com/office/powerpoint/2010/main" val="185510367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Pre-Attentive Processing</a:t>
            </a:r>
            <a:endParaRPr lang="en-US" dirty="0"/>
          </a:p>
        </p:txBody>
      </p:sp>
      <p:pic>
        <p:nvPicPr>
          <p:cNvPr id="7" name="Content Placeholder 6" descr="15-01-14_Stolper_Infovis.pptx (1)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t="8574" b="5576"/>
          <a:stretch/>
        </p:blipFill>
        <p:spPr>
          <a:xfrm>
            <a:off x="1128713" y="1847850"/>
            <a:ext cx="7048500" cy="4538436"/>
          </a:xfrm>
        </p:spPr>
      </p:pic>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19220846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52698"/>
            <a:ext cx="7223615" cy="990107"/>
          </a:xfrm>
        </p:spPr>
        <p:txBody>
          <a:bodyPr/>
          <a:lstStyle/>
          <a:p>
            <a:r>
              <a:rPr lang="en-US" dirty="0" smtClean="0"/>
              <a:t>Step 1: Low Level Property Extraction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83067288"/>
              </p:ext>
            </p:extLst>
          </p:nvPr>
        </p:nvGraphicFramePr>
        <p:xfrm>
          <a:off x="308429" y="4010025"/>
          <a:ext cx="4027714" cy="2768599"/>
        </p:xfrm>
        <a:graphic>
          <a:graphicData uri="http://schemas.openxmlformats.org/drawingml/2006/table">
            <a:tbl>
              <a:tblPr firstRow="1" bandRow="1">
                <a:tableStyleId>{5C22544A-7EE6-4342-B048-85BDC9FD1C3A}</a:tableStyleId>
              </a:tblPr>
              <a:tblGrid>
                <a:gridCol w="997857"/>
                <a:gridCol w="1687286"/>
                <a:gridCol w="1342571"/>
              </a:tblGrid>
              <a:tr h="370840">
                <a:tc>
                  <a:txBody>
                    <a:bodyPr/>
                    <a:lstStyle/>
                    <a:p>
                      <a:r>
                        <a:rPr lang="en-US" dirty="0" smtClean="0"/>
                        <a:t>Type</a:t>
                      </a:r>
                      <a:endParaRPr lang="en-US" dirty="0"/>
                    </a:p>
                  </a:txBody>
                  <a:tcPr/>
                </a:tc>
                <a:tc>
                  <a:txBody>
                    <a:bodyPr/>
                    <a:lstStyle/>
                    <a:p>
                      <a:r>
                        <a:rPr lang="en-US" dirty="0" smtClean="0"/>
                        <a:t>Attribute</a:t>
                      </a:r>
                      <a:endParaRPr lang="en-US" dirty="0"/>
                    </a:p>
                  </a:txBody>
                  <a:tcPr/>
                </a:tc>
                <a:tc>
                  <a:txBody>
                    <a:bodyPr/>
                    <a:lstStyle/>
                    <a:p>
                      <a:r>
                        <a:rPr lang="en-US" dirty="0" smtClean="0"/>
                        <a:t>Quantitatively Perceived?</a:t>
                      </a:r>
                      <a:endParaRPr lang="en-US" dirty="0"/>
                    </a:p>
                  </a:txBody>
                  <a:tcPr/>
                </a:tc>
              </a:tr>
              <a:tr h="370840">
                <a:tc>
                  <a:txBody>
                    <a:bodyPr/>
                    <a:lstStyle/>
                    <a:p>
                      <a:r>
                        <a:rPr lang="en-US" dirty="0" smtClean="0"/>
                        <a:t>Form</a:t>
                      </a:r>
                      <a:endParaRPr lang="en-US" dirty="0"/>
                    </a:p>
                  </a:txBody>
                  <a:tcPr/>
                </a:tc>
                <a:tc>
                  <a:txBody>
                    <a:bodyPr/>
                    <a:lstStyle/>
                    <a:p>
                      <a:r>
                        <a:rPr lang="en-US" dirty="0" smtClean="0"/>
                        <a:t>Length</a:t>
                      </a:r>
                      <a:endParaRPr lang="en-US" dirty="0"/>
                    </a:p>
                  </a:txBody>
                  <a:tcPr/>
                </a:tc>
                <a:tc>
                  <a:txBody>
                    <a:bodyPr/>
                    <a:lstStyle/>
                    <a:p>
                      <a:r>
                        <a:rPr lang="en-US" dirty="0" smtClean="0"/>
                        <a:t>Yes</a:t>
                      </a:r>
                      <a:endParaRPr lang="en-US" dirty="0"/>
                    </a:p>
                  </a:txBody>
                  <a:tcPr/>
                </a:tc>
              </a:tr>
              <a:tr h="370840">
                <a:tc>
                  <a:txBody>
                    <a:bodyPr/>
                    <a:lstStyle/>
                    <a:p>
                      <a:endParaRPr lang="en-US"/>
                    </a:p>
                  </a:txBody>
                  <a:tcPr/>
                </a:tc>
                <a:tc>
                  <a:txBody>
                    <a:bodyPr/>
                    <a:lstStyle/>
                    <a:p>
                      <a:r>
                        <a:rPr lang="en-US" dirty="0" smtClean="0"/>
                        <a:t>Width</a:t>
                      </a:r>
                      <a:endParaRPr lang="en-US" dirty="0"/>
                    </a:p>
                  </a:txBody>
                  <a:tcPr/>
                </a:tc>
                <a:tc>
                  <a:txBody>
                    <a:bodyPr/>
                    <a:lstStyle/>
                    <a:p>
                      <a:r>
                        <a:rPr lang="en-US" dirty="0" smtClean="0"/>
                        <a:t>Yes (limited)</a:t>
                      </a:r>
                      <a:endParaRPr lang="en-US" dirty="0"/>
                    </a:p>
                  </a:txBody>
                  <a:tcPr/>
                </a:tc>
              </a:tr>
              <a:tr h="370840">
                <a:tc>
                  <a:txBody>
                    <a:bodyPr/>
                    <a:lstStyle/>
                    <a:p>
                      <a:endParaRPr lang="en-US"/>
                    </a:p>
                  </a:txBody>
                  <a:tcPr/>
                </a:tc>
                <a:tc>
                  <a:txBody>
                    <a:bodyPr/>
                    <a:lstStyle/>
                    <a:p>
                      <a:r>
                        <a:rPr lang="en-US" dirty="0" smtClean="0"/>
                        <a:t>Orientation</a:t>
                      </a:r>
                      <a:endParaRPr lang="en-US" dirty="0"/>
                    </a:p>
                  </a:txBody>
                  <a:tcPr/>
                </a:tc>
                <a:tc>
                  <a:txBody>
                    <a:bodyPr/>
                    <a:lstStyle/>
                    <a:p>
                      <a:r>
                        <a:rPr lang="en-US" dirty="0" smtClean="0"/>
                        <a:t>No</a:t>
                      </a:r>
                      <a:endParaRPr lang="en-US" dirty="0"/>
                    </a:p>
                  </a:txBody>
                  <a:tcPr/>
                </a:tc>
              </a:tr>
              <a:tr h="370840">
                <a:tc>
                  <a:txBody>
                    <a:bodyPr/>
                    <a:lstStyle/>
                    <a:p>
                      <a:endParaRPr lang="en-US"/>
                    </a:p>
                  </a:txBody>
                  <a:tcPr/>
                </a:tc>
                <a:tc>
                  <a:txBody>
                    <a:bodyPr/>
                    <a:lstStyle/>
                    <a:p>
                      <a:r>
                        <a:rPr lang="en-US" dirty="0" smtClean="0"/>
                        <a:t>Size</a:t>
                      </a:r>
                      <a:endParaRPr lang="en-US" dirty="0"/>
                    </a:p>
                  </a:txBody>
                  <a:tcPr/>
                </a:tc>
                <a:tc>
                  <a:txBody>
                    <a:bodyPr/>
                    <a:lstStyle/>
                    <a:p>
                      <a:r>
                        <a:rPr lang="en-US" dirty="0" smtClean="0"/>
                        <a:t>Yes (limited)</a:t>
                      </a:r>
                      <a:endParaRPr lang="en-US" dirty="0"/>
                    </a:p>
                  </a:txBody>
                  <a:tcPr/>
                </a:tc>
              </a:tr>
              <a:tr h="370840">
                <a:tc>
                  <a:txBody>
                    <a:bodyPr/>
                    <a:lstStyle/>
                    <a:p>
                      <a:endParaRPr lang="en-US"/>
                    </a:p>
                  </a:txBody>
                  <a:tcPr/>
                </a:tc>
                <a:tc>
                  <a:txBody>
                    <a:bodyPr/>
                    <a:lstStyle/>
                    <a:p>
                      <a:r>
                        <a:rPr lang="en-US" dirty="0" smtClean="0"/>
                        <a:t>Shape</a:t>
                      </a:r>
                      <a:endParaRPr lang="en-US" dirty="0"/>
                    </a:p>
                  </a:txBody>
                  <a:tcPr/>
                </a:tc>
                <a:tc>
                  <a:txBody>
                    <a:bodyPr/>
                    <a:lstStyle/>
                    <a:p>
                      <a:r>
                        <a:rPr lang="en-US" dirty="0" smtClean="0"/>
                        <a:t>No</a:t>
                      </a:r>
                      <a:endParaRPr lang="en-US" dirty="0"/>
                    </a:p>
                  </a:txBody>
                  <a:tcPr/>
                </a:tc>
              </a:tr>
            </a:tbl>
          </a:graphicData>
        </a:graphic>
      </p:graphicFrame>
      <p:sp>
        <p:nvSpPr>
          <p:cNvPr id="4" name="Date Placeholder 3"/>
          <p:cNvSpPr>
            <a:spLocks noGrp="1"/>
          </p:cNvSpPr>
          <p:nvPr>
            <p:ph type="dt" sz="half" idx="10"/>
          </p:nvPr>
        </p:nvSpPr>
        <p:spPr/>
        <p:txBody>
          <a:bodyPr/>
          <a:lstStyle/>
          <a:p>
            <a:fld id="{7053BEFA-1175-F644-B249-7D41D72BD3FF}" type="datetime1">
              <a:rPr lang="en-US" smtClean="0"/>
              <a:t>2/15/16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12" name="Sun 11"/>
          <p:cNvSpPr/>
          <p:nvPr/>
        </p:nvSpPr>
        <p:spPr>
          <a:xfrm>
            <a:off x="168271" y="2089476"/>
            <a:ext cx="785861" cy="816429"/>
          </a:xfrm>
          <a:prstGeom prst="sun">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 name="Straight Arrow Connector 13"/>
          <p:cNvCxnSpPr/>
          <p:nvPr/>
        </p:nvCxnSpPr>
        <p:spPr>
          <a:xfrm>
            <a:off x="954132" y="2905905"/>
            <a:ext cx="297725" cy="390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lded Corner 14"/>
          <p:cNvSpPr/>
          <p:nvPr/>
        </p:nvSpPr>
        <p:spPr>
          <a:xfrm>
            <a:off x="1487714" y="3078263"/>
            <a:ext cx="471714" cy="6350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2830286" y="2660977"/>
            <a:ext cx="870857" cy="87085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490434"/>
            <a:ext cx="1192261" cy="1179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Eye</a:t>
            </a:r>
            <a:endParaRPr lang="en-US" dirty="0"/>
          </a:p>
        </p:txBody>
      </p:sp>
      <p:sp>
        <p:nvSpPr>
          <p:cNvPr id="18" name="Oval 17"/>
          <p:cNvSpPr/>
          <p:nvPr/>
        </p:nvSpPr>
        <p:spPr>
          <a:xfrm>
            <a:off x="2971800" y="2905905"/>
            <a:ext cx="148771" cy="390072"/>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51857" y="2490434"/>
            <a:ext cx="1451429" cy="415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04571" y="3078263"/>
            <a:ext cx="598715" cy="45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464681" y="2472291"/>
            <a:ext cx="3713066" cy="1179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Iconic (Pre-attentive) processing</a:t>
            </a:r>
            <a:endParaRPr lang="en-US" dirty="0"/>
          </a:p>
        </p:txBody>
      </p:sp>
      <p:sp>
        <p:nvSpPr>
          <p:cNvPr id="24" name="Rectangle 23"/>
          <p:cNvSpPr/>
          <p:nvPr/>
        </p:nvSpPr>
        <p:spPr>
          <a:xfrm>
            <a:off x="4164061" y="2996620"/>
            <a:ext cx="516796" cy="1723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96857" y="2080405"/>
            <a:ext cx="675523" cy="369332"/>
          </a:xfrm>
          <a:prstGeom prst="rect">
            <a:avLst/>
          </a:prstGeom>
          <a:noFill/>
        </p:spPr>
        <p:txBody>
          <a:bodyPr wrap="none" rtlCol="0">
            <a:spAutoFit/>
          </a:bodyPr>
          <a:lstStyle/>
          <a:p>
            <a:r>
              <a:rPr lang="en-US" dirty="0" smtClean="0"/>
              <a:t>Brain</a:t>
            </a:r>
            <a:endParaRPr lang="en-US" dirty="0"/>
          </a:p>
        </p:txBody>
      </p:sp>
      <p:graphicFrame>
        <p:nvGraphicFramePr>
          <p:cNvPr id="26" name="Content Placeholder 7"/>
          <p:cNvGraphicFramePr>
            <a:graphicFrameLocks/>
          </p:cNvGraphicFramePr>
          <p:nvPr>
            <p:extLst>
              <p:ext uri="{D42A27DB-BD31-4B8C-83A1-F6EECF244321}">
                <p14:modId xmlns:p14="http://schemas.microsoft.com/office/powerpoint/2010/main" val="2181177385"/>
              </p:ext>
            </p:extLst>
          </p:nvPr>
        </p:nvGraphicFramePr>
        <p:xfrm>
          <a:off x="4488543" y="3992328"/>
          <a:ext cx="4027714" cy="2026919"/>
        </p:xfrm>
        <a:graphic>
          <a:graphicData uri="http://schemas.openxmlformats.org/drawingml/2006/table">
            <a:tbl>
              <a:tblPr firstRow="1" bandRow="1">
                <a:tableStyleId>{5C22544A-7EE6-4342-B048-85BDC9FD1C3A}</a:tableStyleId>
              </a:tblPr>
              <a:tblGrid>
                <a:gridCol w="997857"/>
                <a:gridCol w="1687286"/>
                <a:gridCol w="1342571"/>
              </a:tblGrid>
              <a:tr h="370840">
                <a:tc>
                  <a:txBody>
                    <a:bodyPr/>
                    <a:lstStyle/>
                    <a:p>
                      <a:r>
                        <a:rPr lang="en-US" dirty="0" smtClean="0"/>
                        <a:t>Type</a:t>
                      </a:r>
                      <a:endParaRPr lang="en-US" dirty="0"/>
                    </a:p>
                  </a:txBody>
                  <a:tcPr/>
                </a:tc>
                <a:tc>
                  <a:txBody>
                    <a:bodyPr/>
                    <a:lstStyle/>
                    <a:p>
                      <a:r>
                        <a:rPr lang="en-US" dirty="0" smtClean="0"/>
                        <a:t>Attribute</a:t>
                      </a:r>
                      <a:endParaRPr lang="en-US" dirty="0"/>
                    </a:p>
                  </a:txBody>
                  <a:tcPr/>
                </a:tc>
                <a:tc>
                  <a:txBody>
                    <a:bodyPr/>
                    <a:lstStyle/>
                    <a:p>
                      <a:r>
                        <a:rPr lang="en-US" dirty="0" smtClean="0"/>
                        <a:t>Quantitatively Perceived?</a:t>
                      </a:r>
                      <a:endParaRPr lang="en-US" dirty="0"/>
                    </a:p>
                  </a:txBody>
                  <a:tcPr/>
                </a:tc>
              </a:tr>
              <a:tr h="370840">
                <a:tc>
                  <a:txBody>
                    <a:bodyPr/>
                    <a:lstStyle/>
                    <a:p>
                      <a:r>
                        <a:rPr lang="en-US" dirty="0" smtClean="0"/>
                        <a:t>Color</a:t>
                      </a:r>
                      <a:endParaRPr lang="en-US" dirty="0"/>
                    </a:p>
                  </a:txBody>
                  <a:tcPr/>
                </a:tc>
                <a:tc>
                  <a:txBody>
                    <a:bodyPr/>
                    <a:lstStyle/>
                    <a:p>
                      <a:r>
                        <a:rPr lang="en-US" dirty="0" smtClean="0"/>
                        <a:t>Hue</a:t>
                      </a:r>
                      <a:endParaRPr lang="en-US" dirty="0"/>
                    </a:p>
                  </a:txBody>
                  <a:tcPr/>
                </a:tc>
                <a:tc>
                  <a:txBody>
                    <a:bodyPr/>
                    <a:lstStyle/>
                    <a:p>
                      <a:r>
                        <a:rPr lang="en-US" dirty="0" smtClean="0"/>
                        <a:t>No</a:t>
                      </a:r>
                      <a:endParaRPr lang="en-US" dirty="0"/>
                    </a:p>
                  </a:txBody>
                  <a:tcPr/>
                </a:tc>
              </a:tr>
              <a:tr h="370840">
                <a:tc>
                  <a:txBody>
                    <a:bodyPr/>
                    <a:lstStyle/>
                    <a:p>
                      <a:endParaRPr lang="en-US" dirty="0"/>
                    </a:p>
                  </a:txBody>
                  <a:tcPr/>
                </a:tc>
                <a:tc>
                  <a:txBody>
                    <a:bodyPr/>
                    <a:lstStyle/>
                    <a:p>
                      <a:r>
                        <a:rPr lang="en-US" dirty="0" smtClean="0"/>
                        <a:t>Intensity</a:t>
                      </a:r>
                      <a:endParaRPr lang="en-US" dirty="0"/>
                    </a:p>
                  </a:txBody>
                  <a:tcPr/>
                </a:tc>
                <a:tc>
                  <a:txBody>
                    <a:bodyPr/>
                    <a:lstStyle/>
                    <a:p>
                      <a:r>
                        <a:rPr lang="en-US" dirty="0" smtClean="0"/>
                        <a:t>Yes (limited)</a:t>
                      </a:r>
                      <a:endParaRPr lang="en-US" dirty="0"/>
                    </a:p>
                  </a:txBody>
                  <a:tcPr/>
                </a:tc>
              </a:tr>
              <a:tr h="370840">
                <a:tc>
                  <a:txBody>
                    <a:bodyPr/>
                    <a:lstStyle/>
                    <a:p>
                      <a:r>
                        <a:rPr lang="en-US" dirty="0" smtClean="0"/>
                        <a:t>Position</a:t>
                      </a:r>
                      <a:endParaRPr lang="en-US" dirty="0"/>
                    </a:p>
                  </a:txBody>
                  <a:tcPr/>
                </a:tc>
                <a:tc>
                  <a:txBody>
                    <a:bodyPr/>
                    <a:lstStyle/>
                    <a:p>
                      <a:r>
                        <a:rPr lang="en-US" dirty="0" smtClean="0"/>
                        <a:t>2-D position</a:t>
                      </a:r>
                      <a:endParaRPr lang="en-US" dirty="0"/>
                    </a:p>
                  </a:txBody>
                  <a:tcPr/>
                </a:tc>
                <a:tc>
                  <a:txBody>
                    <a:bodyPr/>
                    <a:lstStyle/>
                    <a:p>
                      <a:r>
                        <a:rPr lang="en-US" dirty="0" smtClean="0"/>
                        <a:t>Yes</a:t>
                      </a:r>
                      <a:endParaRPr lang="en-US" dirty="0"/>
                    </a:p>
                  </a:txBody>
                  <a:tcPr/>
                </a:tc>
              </a:tr>
            </a:tbl>
          </a:graphicData>
        </a:graphic>
      </p:graphicFrame>
      <p:sp>
        <p:nvSpPr>
          <p:cNvPr id="27" name="Right Arrow 26"/>
          <p:cNvSpPr/>
          <p:nvPr/>
        </p:nvSpPr>
        <p:spPr>
          <a:xfrm>
            <a:off x="465996"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Stimulus</a:t>
            </a:r>
            <a:endParaRPr lang="en-US" dirty="0"/>
          </a:p>
        </p:txBody>
      </p:sp>
      <p:sp>
        <p:nvSpPr>
          <p:cNvPr id="28" name="Right Arrow 27"/>
          <p:cNvSpPr/>
          <p:nvPr/>
        </p:nvSpPr>
        <p:spPr>
          <a:xfrm>
            <a:off x="2456543" y="973691"/>
            <a:ext cx="1838147"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Sensory Organ</a:t>
            </a:r>
            <a:endParaRPr lang="en-US" dirty="0"/>
          </a:p>
        </p:txBody>
      </p:sp>
      <p:sp>
        <p:nvSpPr>
          <p:cNvPr id="29" name="Right Arrow 28"/>
          <p:cNvSpPr/>
          <p:nvPr/>
        </p:nvSpPr>
        <p:spPr>
          <a:xfrm>
            <a:off x="4464681" y="973691"/>
            <a:ext cx="3463748" cy="1106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Perceptual Organ</a:t>
            </a:r>
            <a:endParaRPr lang="en-US" dirty="0"/>
          </a:p>
        </p:txBody>
      </p:sp>
    </p:spTree>
    <p:extLst>
      <p:ext uri="{BB962C8B-B14F-4D97-AF65-F5344CB8AC3E}">
        <p14:creationId xmlns:p14="http://schemas.microsoft.com/office/powerpoint/2010/main" val="29254159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Rectangle 2"/>
          <p:cNvSpPr>
            <a:spLocks noGrp="1" noChangeArrowheads="1"/>
          </p:cNvSpPr>
          <p:nvPr>
            <p:ph type="title"/>
          </p:nvPr>
        </p:nvSpPr>
        <p:spPr>
          <a:xfrm>
            <a:off x="954132" y="205575"/>
            <a:ext cx="6280441" cy="990107"/>
          </a:xfrm>
        </p:spPr>
        <p:txBody>
          <a:bodyPr/>
          <a:lstStyle/>
          <a:p>
            <a:r>
              <a:rPr lang="en-US" dirty="0"/>
              <a:t>Making Things Distinct</a:t>
            </a:r>
          </a:p>
        </p:txBody>
      </p:sp>
      <p:pic>
        <p:nvPicPr>
          <p:cNvPr id="2434051" name="Picture 3" descr="retinal"/>
          <p:cNvPicPr>
            <a:picLocks noChangeAspect="1" noChangeArrowheads="1"/>
          </p:cNvPicPr>
          <p:nvPr/>
        </p:nvPicPr>
        <p:blipFill rotWithShape="1">
          <a:blip r:embed="rId3" cstate="print"/>
          <a:srcRect b="29386"/>
          <a:stretch/>
        </p:blipFill>
        <p:spPr bwMode="auto">
          <a:xfrm>
            <a:off x="152400" y="1748118"/>
            <a:ext cx="8763000" cy="3177820"/>
          </a:xfrm>
          <a:prstGeom prst="rect">
            <a:avLst/>
          </a:prstGeom>
          <a:noFill/>
        </p:spPr>
      </p:pic>
      <p:sp>
        <p:nvSpPr>
          <p:cNvPr id="2434052" name="Text Box 4"/>
          <p:cNvSpPr txBox="1">
            <a:spLocks noChangeArrowheads="1"/>
          </p:cNvSpPr>
          <p:nvPr/>
        </p:nvSpPr>
        <p:spPr bwMode="auto">
          <a:xfrm>
            <a:off x="762000" y="6172200"/>
            <a:ext cx="7696200" cy="320675"/>
          </a:xfrm>
          <a:prstGeom prst="rect">
            <a:avLst/>
          </a:prstGeom>
          <a:noFill/>
          <a:ln w="9525">
            <a:noFill/>
            <a:miter lim="800000"/>
            <a:headEnd/>
            <a:tailEnd/>
          </a:ln>
          <a:effectLst/>
        </p:spPr>
        <p:txBody>
          <a:bodyPr>
            <a:spAutoFit/>
          </a:bodyPr>
          <a:lstStyle/>
          <a:p>
            <a:pPr algn="l">
              <a:spcBef>
                <a:spcPct val="50000"/>
              </a:spcBef>
            </a:pPr>
            <a:r>
              <a:rPr lang="en-US" sz="1500" dirty="0"/>
              <a:t>Kevin Mullet and Darrell Sano, </a:t>
            </a:r>
            <a:r>
              <a:rPr lang="en-US" sz="1500" i="1" dirty="0"/>
              <a:t>Designing Visual Interfaces</a:t>
            </a:r>
          </a:p>
        </p:txBody>
      </p:sp>
      <p:sp>
        <p:nvSpPr>
          <p:cNvPr id="2434053" name="Rectangle 5"/>
          <p:cNvSpPr>
            <a:spLocks noChangeArrowheads="1"/>
          </p:cNvSpPr>
          <p:nvPr/>
        </p:nvSpPr>
        <p:spPr bwMode="auto">
          <a:xfrm>
            <a:off x="257175"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Size</a:t>
            </a:r>
          </a:p>
        </p:txBody>
      </p:sp>
      <p:sp>
        <p:nvSpPr>
          <p:cNvPr id="2434054" name="Rectangle 6"/>
          <p:cNvSpPr>
            <a:spLocks noChangeArrowheads="1"/>
          </p:cNvSpPr>
          <p:nvPr/>
        </p:nvSpPr>
        <p:spPr bwMode="auto">
          <a:xfrm>
            <a:off x="16002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Value</a:t>
            </a:r>
          </a:p>
        </p:txBody>
      </p:sp>
      <p:sp>
        <p:nvSpPr>
          <p:cNvPr id="2434055" name="Rectangle 7"/>
          <p:cNvSpPr>
            <a:spLocks noChangeArrowheads="1"/>
          </p:cNvSpPr>
          <p:nvPr/>
        </p:nvSpPr>
        <p:spPr bwMode="auto">
          <a:xfrm>
            <a:off x="2819400" y="1367115"/>
            <a:ext cx="13716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dirty="0"/>
              <a:t>Orientation</a:t>
            </a:r>
          </a:p>
        </p:txBody>
      </p:sp>
      <p:sp>
        <p:nvSpPr>
          <p:cNvPr id="2434056" name="Rectangle 8"/>
          <p:cNvSpPr>
            <a:spLocks noChangeArrowheads="1"/>
          </p:cNvSpPr>
          <p:nvPr/>
        </p:nvSpPr>
        <p:spPr bwMode="auto">
          <a:xfrm>
            <a:off x="43434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Texture</a:t>
            </a:r>
          </a:p>
        </p:txBody>
      </p:sp>
      <p:sp>
        <p:nvSpPr>
          <p:cNvPr id="2434057" name="Rectangle 9"/>
          <p:cNvSpPr>
            <a:spLocks noChangeArrowheads="1"/>
          </p:cNvSpPr>
          <p:nvPr/>
        </p:nvSpPr>
        <p:spPr bwMode="auto">
          <a:xfrm>
            <a:off x="5715000" y="1367115"/>
            <a:ext cx="10668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Shape</a:t>
            </a:r>
          </a:p>
        </p:txBody>
      </p:sp>
      <p:sp>
        <p:nvSpPr>
          <p:cNvPr id="2434058" name="Rectangle 10"/>
          <p:cNvSpPr>
            <a:spLocks noChangeArrowheads="1"/>
          </p:cNvSpPr>
          <p:nvPr/>
        </p:nvSpPr>
        <p:spPr bwMode="auto">
          <a:xfrm>
            <a:off x="7010400" y="1367115"/>
            <a:ext cx="1981200" cy="381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b="1"/>
              <a:t>Position (2D / 3D)</a:t>
            </a:r>
          </a:p>
        </p:txBody>
      </p:sp>
      <p:sp>
        <p:nvSpPr>
          <p:cNvPr id="11" name="TextBox 10"/>
          <p:cNvSpPr txBox="1"/>
          <p:nvPr/>
        </p:nvSpPr>
        <p:spPr>
          <a:xfrm>
            <a:off x="762000" y="6488668"/>
            <a:ext cx="3214726" cy="276999"/>
          </a:xfrm>
          <a:prstGeom prst="rect">
            <a:avLst/>
          </a:prstGeom>
          <a:noFill/>
        </p:spPr>
        <p:txBody>
          <a:bodyPr wrap="none" rtlCol="0">
            <a:spAutoFit/>
          </a:bodyPr>
          <a:lstStyle/>
          <a:p>
            <a:r>
              <a:rPr lang="en-US" sz="1200" dirty="0" smtClean="0"/>
              <a:t>Slide from Marti Hearst/Jeff </a:t>
            </a:r>
            <a:r>
              <a:rPr lang="en-US" sz="1200" dirty="0" err="1" smtClean="0"/>
              <a:t>Heer</a:t>
            </a:r>
            <a:r>
              <a:rPr lang="en-US" sz="1200" dirty="0" smtClean="0"/>
              <a:t> via Jason Hong</a:t>
            </a:r>
            <a:endParaRPr lang="en-US" sz="1200" dirty="0"/>
          </a:p>
        </p:txBody>
      </p:sp>
      <p:sp>
        <p:nvSpPr>
          <p:cNvPr id="2" name="TextBox 1"/>
          <p:cNvSpPr txBox="1"/>
          <p:nvPr/>
        </p:nvSpPr>
        <p:spPr>
          <a:xfrm>
            <a:off x="257175" y="4925938"/>
            <a:ext cx="8494280" cy="1477328"/>
          </a:xfrm>
          <a:prstGeom prst="rect">
            <a:avLst/>
          </a:prstGeom>
          <a:noFill/>
        </p:spPr>
        <p:txBody>
          <a:bodyPr wrap="square" rtlCol="0">
            <a:spAutoFit/>
          </a:bodyPr>
          <a:lstStyle/>
          <a:p>
            <a:endParaRPr lang="en-US" dirty="0"/>
          </a:p>
          <a:p>
            <a:r>
              <a:rPr lang="en-US" dirty="0" err="1"/>
              <a:t>Bertin’s</a:t>
            </a:r>
            <a:r>
              <a:rPr lang="en-US" dirty="0"/>
              <a:t> ‘retinal variables’ form the basis for all forms of visual coding. A visual code can be based on (from left to right) contrasts of different types. </a:t>
            </a:r>
            <a:r>
              <a:rPr lang="en-US" dirty="0" smtClean="0"/>
              <a:t>Hue (chromatic color) </a:t>
            </a:r>
            <a:r>
              <a:rPr lang="en-US" dirty="0"/>
              <a:t>provides an addition dimension not shown here.</a:t>
            </a:r>
          </a:p>
          <a:p>
            <a:endParaRPr lang="en-US" dirty="0"/>
          </a:p>
        </p:txBody>
      </p:sp>
    </p:spTree>
    <p:extLst>
      <p:ext uri="{BB962C8B-B14F-4D97-AF65-F5344CB8AC3E}">
        <p14:creationId xmlns:p14="http://schemas.microsoft.com/office/powerpoint/2010/main" val="24132763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16537</TotalTime>
  <Words>2633</Words>
  <Application>Microsoft Macintosh PowerPoint</Application>
  <PresentationFormat>On-screen Show (4:3)</PresentationFormat>
  <Paragraphs>493</Paragraphs>
  <Slides>54</Slides>
  <Notes>41</Notes>
  <HiddenSlides>3</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PowerPoint Presentation</vt:lpstr>
      <vt:lpstr>Deconstruct this</vt:lpstr>
      <vt:lpstr>Goals</vt:lpstr>
      <vt:lpstr>Ware Reading</vt:lpstr>
      <vt:lpstr>PowerPoint Presentation</vt:lpstr>
      <vt:lpstr>Step 1: Low Level Property Extraction</vt:lpstr>
      <vt:lpstr>Pre-Attentive Processing</vt:lpstr>
      <vt:lpstr>Step 1: Low Level Property Extraction</vt:lpstr>
      <vt:lpstr>Making Things Distinct</vt:lpstr>
      <vt:lpstr>What can people easily decode?</vt:lpstr>
      <vt:lpstr>Color and Quantitative Data</vt:lpstr>
      <vt:lpstr>Color Use Guidelines</vt:lpstr>
      <vt:lpstr>Hue</vt:lpstr>
      <vt:lpstr>Hue</vt:lpstr>
      <vt:lpstr>Hue</vt:lpstr>
      <vt:lpstr>PowerPoint Presentation</vt:lpstr>
      <vt:lpstr>In Addition,  Perceptual Context Matters</vt:lpstr>
      <vt:lpstr>Perceptual Context Matters</vt:lpstr>
      <vt:lpstr>Perceptual Context Matters</vt:lpstr>
      <vt:lpstr>Relative Impact of Gestalt Principles Differs</vt:lpstr>
      <vt:lpstr>Relative Impact Differs</vt:lpstr>
      <vt:lpstr>PowerPoint Presentation</vt:lpstr>
      <vt:lpstr>Implications</vt:lpstr>
      <vt:lpstr>Step 2: Pattern Perception</vt:lpstr>
      <vt:lpstr>Pattern Perception</vt:lpstr>
      <vt:lpstr>Ware Reading</vt:lpstr>
      <vt:lpstr>Ware Reading</vt:lpstr>
      <vt:lpstr>Potential Pitfalls</vt:lpstr>
      <vt:lpstr>Perception Can Also Trick Us</vt:lpstr>
      <vt:lpstr>Mystery Data Set</vt:lpstr>
      <vt:lpstr>Mystery Data Set</vt:lpstr>
      <vt:lpstr>Mystery Data Set</vt:lpstr>
      <vt:lpstr>Mystery Data Set</vt:lpstr>
      <vt:lpstr>Mystery Data Set</vt:lpstr>
      <vt:lpstr>Numbers won’t catch these diffs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Chart NoNos</vt:lpstr>
      <vt:lpstr>And one last sequence</vt:lpstr>
      <vt:lpstr>An alternative view</vt:lpstr>
      <vt:lpstr>An alternative view</vt:lpstr>
      <vt:lpstr>An alternative view</vt:lpstr>
      <vt:lpstr>An alternative view</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555</cp:revision>
  <dcterms:created xsi:type="dcterms:W3CDTF">2013-10-07T16:54:34Z</dcterms:created>
  <dcterms:modified xsi:type="dcterms:W3CDTF">2016-02-16T15:38:53Z</dcterms:modified>
</cp:coreProperties>
</file>